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81" r:id="rId2"/>
    <p:sldId id="382" r:id="rId3"/>
    <p:sldId id="383"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37095-878C-31DF-036E-74F75A58F4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A912584-2EC3-BC63-47BC-F602A3B1AD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81508B-E5E5-2F4F-D7D6-79F97E47746D}"/>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21EC2356-3051-B04E-31BF-7C2887D8F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35961A-6F07-E340-F4F5-5642424B5735}"/>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590214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054F3-5F3C-1C0E-F8CA-64983479D7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9D103B-9504-AA5A-E200-C78DF18379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9E1315-6F86-7F9F-3FA1-BE19DD27FD53}"/>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29C27FCC-B642-B75D-DC8A-3A0F4FFCC5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C64665-6A38-52E5-B4CA-83C1865916F7}"/>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2840257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CCD0-A84D-F644-E905-F7C13920D8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8563060-2510-B18C-7CF8-A26E09A86C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0EFCDE-BAA4-1C0E-A401-5D00E82FCC83}"/>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B8F3EF2C-6D7C-C8BF-028C-2454AA612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B5CDAB-6442-F32C-90C7-4A94C61A54BF}"/>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379200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C58E9-AC01-AAEC-BC57-3BAAD1670D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758E05-14ED-866B-E437-549315CEDC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D279C3C-93E5-B993-1EC4-000A7D83CF0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8589CE-F00A-C953-82CB-FC6396A5C839}"/>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6" name="Footer Placeholder 5">
            <a:extLst>
              <a:ext uri="{FF2B5EF4-FFF2-40B4-BE49-F238E27FC236}">
                <a16:creationId xmlns:a16="http://schemas.microsoft.com/office/drawing/2014/main" id="{0E932CEB-63E3-9EC2-EF1E-3318B55993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813470-FD0B-DE96-0A78-9485572F1C8B}"/>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557324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6604F-CDC4-1C15-4B53-44FBD40943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1F84A4-7C25-50C6-672F-4BF61E16D4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961B27-2742-2F54-C625-3654D14BEB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82F779-299A-F4D0-FBB7-303BE94F5E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9F9147-FC11-ADC8-7352-E3BD4A58F7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29953D-1FA6-5188-D980-6ADD6E5685B5}"/>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8" name="Footer Placeholder 7">
            <a:extLst>
              <a:ext uri="{FF2B5EF4-FFF2-40B4-BE49-F238E27FC236}">
                <a16:creationId xmlns:a16="http://schemas.microsoft.com/office/drawing/2014/main" id="{3114FC58-16C4-A24E-4E19-D34A40D99C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BC3FFCD-CBCF-24BA-E2B3-0EA73B1A42D5}"/>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293593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A5308-C50E-D03C-87D3-0CA8783776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03B365-922A-F606-2495-4F45509F34CD}"/>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4" name="Footer Placeholder 3">
            <a:extLst>
              <a:ext uri="{FF2B5EF4-FFF2-40B4-BE49-F238E27FC236}">
                <a16:creationId xmlns:a16="http://schemas.microsoft.com/office/drawing/2014/main" id="{CB752AB0-CBAD-364D-89A3-CE8D678141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B71862E-ACE6-8C9F-8DDA-AF778B2FC014}"/>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88336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9D7EF8-EE66-DB96-2597-B9D7BE41D6A5}"/>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3" name="Footer Placeholder 2">
            <a:extLst>
              <a:ext uri="{FF2B5EF4-FFF2-40B4-BE49-F238E27FC236}">
                <a16:creationId xmlns:a16="http://schemas.microsoft.com/office/drawing/2014/main" id="{ED433D78-6835-F8F7-11D4-45792270DA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F27381-5E5D-2924-8DE3-F5A6C18F5379}"/>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1011878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165B-7D28-3F5A-DDE4-1E85EDA116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9A9C7D5-96AA-5D77-F40A-E210F8F58C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C64E11-36B1-FC0D-AD77-3D7BE14435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EC8D35-2788-4947-CA91-A200E3BF00E5}"/>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6" name="Footer Placeholder 5">
            <a:extLst>
              <a:ext uri="{FF2B5EF4-FFF2-40B4-BE49-F238E27FC236}">
                <a16:creationId xmlns:a16="http://schemas.microsoft.com/office/drawing/2014/main" id="{3588C818-351D-2038-8CF3-BF4824B7EB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830F0C-FC1F-D805-3839-9018BE2B47A3}"/>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3405210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044EA-8591-53CE-3808-CB08BFC606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F75F7F-0554-7501-B18F-1A00180CA9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414DE8-ECBB-EE30-2A4D-588E182FBF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D97A3B-23EE-C105-0F66-8FE9257B7674}"/>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6" name="Footer Placeholder 5">
            <a:extLst>
              <a:ext uri="{FF2B5EF4-FFF2-40B4-BE49-F238E27FC236}">
                <a16:creationId xmlns:a16="http://schemas.microsoft.com/office/drawing/2014/main" id="{8C5F2943-8793-394B-E272-C94D21FDEB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000056-989E-D31A-A861-03657ED026CF}"/>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102174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F83AE-EE70-90E0-3414-95091E8189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1B0013-811E-0216-78F2-11E4026A6C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04527B-B46B-0237-F701-A36F182CC2D5}"/>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091EB6EF-6A93-2C1E-70EA-6ABC53AB0F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2F385C-3672-2493-6924-E31A96105A99}"/>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3945730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688D36-E4C8-79D8-C7AD-678453B8D4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CE330D-7DA2-3602-EF70-FBA9CA8358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06A67E-F8D6-FA0C-D135-DC81D4BFF0CC}"/>
              </a:ext>
            </a:extLst>
          </p:cNvPr>
          <p:cNvSpPr>
            <a:spLocks noGrp="1"/>
          </p:cNvSpPr>
          <p:nvPr>
            <p:ph type="dt" sz="half" idx="10"/>
          </p:nvPr>
        </p:nvSpPr>
        <p:spPr/>
        <p:txBody>
          <a:body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DD4A8EEF-DEA0-E26E-4071-EB3EDC1E91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F357A1-73DF-A5B0-2258-585B0BB55C8B}"/>
              </a:ext>
            </a:extLst>
          </p:cNvPr>
          <p:cNvSpPr>
            <a:spLocks noGrp="1"/>
          </p:cNvSpPr>
          <p:nvPr>
            <p:ph type="sldNum" sz="quarter" idx="12"/>
          </p:nvPr>
        </p:nvSpPr>
        <p:spPr/>
        <p:txBody>
          <a:bodyPr/>
          <a:lstStyle/>
          <a:p>
            <a:fld id="{E1359E2D-BA7F-4344-BF30-B773172FDCF3}" type="slidenum">
              <a:rPr lang="en-GB" smtClean="0"/>
              <a:t>‹#›</a:t>
            </a:fld>
            <a:endParaRPr lang="en-GB"/>
          </a:p>
        </p:txBody>
      </p:sp>
    </p:spTree>
    <p:extLst>
      <p:ext uri="{BB962C8B-B14F-4D97-AF65-F5344CB8AC3E}">
        <p14:creationId xmlns:p14="http://schemas.microsoft.com/office/powerpoint/2010/main" val="3595031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2B3EEA-B082-F57D-24DA-53BFB4063B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DB001E-2DF0-0F2A-835A-6424680361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9DB32B-E4CF-06BC-2073-1DB1C67D27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8F70F8-D7A6-48AC-AF7C-AA713D8639A7}" type="datetimeFigureOut">
              <a:rPr lang="en-GB" smtClean="0"/>
              <a:t>29/11/2023</a:t>
            </a:fld>
            <a:endParaRPr lang="en-GB"/>
          </a:p>
        </p:txBody>
      </p:sp>
      <p:sp>
        <p:nvSpPr>
          <p:cNvPr id="5" name="Footer Placeholder 4">
            <a:extLst>
              <a:ext uri="{FF2B5EF4-FFF2-40B4-BE49-F238E27FC236}">
                <a16:creationId xmlns:a16="http://schemas.microsoft.com/office/drawing/2014/main" id="{D3FBAEE9-8643-14DD-BC17-7CEAB16F24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ED389F1-9694-43A5-0357-4C6909DD7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359E2D-BA7F-4344-BF30-B773172FDCF3}" type="slidenum">
              <a:rPr lang="en-GB" smtClean="0"/>
              <a:t>‹#›</a:t>
            </a:fld>
            <a:endParaRPr lang="en-GB"/>
          </a:p>
        </p:txBody>
      </p:sp>
    </p:spTree>
    <p:extLst>
      <p:ext uri="{BB962C8B-B14F-4D97-AF65-F5344CB8AC3E}">
        <p14:creationId xmlns:p14="http://schemas.microsoft.com/office/powerpoint/2010/main" val="1262207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9A72-4C18-D30C-5DAE-C55595DB26B8}"/>
              </a:ext>
            </a:extLst>
          </p:cNvPr>
          <p:cNvSpPr>
            <a:spLocks noGrp="1"/>
          </p:cNvSpPr>
          <p:nvPr>
            <p:ph type="title"/>
          </p:nvPr>
        </p:nvSpPr>
        <p:spPr>
          <a:xfrm>
            <a:off x="838200" y="41854"/>
            <a:ext cx="10515600" cy="1325563"/>
          </a:xfrm>
        </p:spPr>
        <p:txBody>
          <a:bodyPr/>
          <a:lstStyle/>
          <a:p>
            <a:pPr algn="ctr"/>
            <a:r>
              <a:rPr lang="en-US" u="sng" dirty="0"/>
              <a:t>Year 5 – Geography Autumn Term</a:t>
            </a:r>
            <a:endParaRPr lang="en-GB" u="sng" dirty="0"/>
          </a:p>
        </p:txBody>
      </p:sp>
      <p:graphicFrame>
        <p:nvGraphicFramePr>
          <p:cNvPr id="4" name="Content Placeholder 3">
            <a:extLst>
              <a:ext uri="{FF2B5EF4-FFF2-40B4-BE49-F238E27FC236}">
                <a16:creationId xmlns:a16="http://schemas.microsoft.com/office/drawing/2014/main" id="{8F8D3CD7-6947-6469-758D-E255DEAC25C9}"/>
              </a:ext>
            </a:extLst>
          </p:cNvPr>
          <p:cNvGraphicFramePr>
            <a:graphicFrameLocks noGrp="1"/>
          </p:cNvGraphicFramePr>
          <p:nvPr>
            <p:ph idx="1"/>
          </p:nvPr>
        </p:nvGraphicFramePr>
        <p:xfrm>
          <a:off x="175492" y="1234502"/>
          <a:ext cx="11822544" cy="5572407"/>
        </p:xfrm>
        <a:graphic>
          <a:graphicData uri="http://schemas.openxmlformats.org/drawingml/2006/table">
            <a:tbl>
              <a:tblPr firstRow="1" bandRow="1">
                <a:tableStyleId>{5C22544A-7EE6-4342-B048-85BDC9FD1C3A}</a:tableStyleId>
              </a:tblPr>
              <a:tblGrid>
                <a:gridCol w="3940848">
                  <a:extLst>
                    <a:ext uri="{9D8B030D-6E8A-4147-A177-3AD203B41FA5}">
                      <a16:colId xmlns:a16="http://schemas.microsoft.com/office/drawing/2014/main" val="3956113013"/>
                    </a:ext>
                  </a:extLst>
                </a:gridCol>
                <a:gridCol w="3940848">
                  <a:extLst>
                    <a:ext uri="{9D8B030D-6E8A-4147-A177-3AD203B41FA5}">
                      <a16:colId xmlns:a16="http://schemas.microsoft.com/office/drawing/2014/main" val="1950635167"/>
                    </a:ext>
                  </a:extLst>
                </a:gridCol>
                <a:gridCol w="3940848">
                  <a:extLst>
                    <a:ext uri="{9D8B030D-6E8A-4147-A177-3AD203B41FA5}">
                      <a16:colId xmlns:a16="http://schemas.microsoft.com/office/drawing/2014/main" val="3353049629"/>
                    </a:ext>
                  </a:extLst>
                </a:gridCol>
              </a:tblGrid>
              <a:tr h="843742">
                <a:tc>
                  <a:txBody>
                    <a:bodyPr/>
                    <a:lstStyle/>
                    <a:p>
                      <a:pPr algn="ctr"/>
                      <a:r>
                        <a:rPr lang="en-US" sz="1600" dirty="0"/>
                        <a:t>Topic: A sense of place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t>Fertile question: </a:t>
                      </a:r>
                      <a:r>
                        <a:rPr lang="en-US" sz="1600" dirty="0"/>
                        <a:t>What is geography?</a:t>
                      </a:r>
                    </a:p>
                    <a:p>
                      <a:pPr algn="ctr"/>
                      <a:r>
                        <a:rPr lang="en-GB" sz="1600" dirty="0"/>
                        <a:t>Lesson sequence</a:t>
                      </a:r>
                    </a:p>
                  </a:txBody>
                  <a:tcPr/>
                </a:tc>
                <a:tc>
                  <a:txBody>
                    <a:bodyPr/>
                    <a:lstStyle/>
                    <a:p>
                      <a:pPr algn="ctr"/>
                      <a:r>
                        <a:rPr lang="en-US" sz="1600" dirty="0"/>
                        <a:t>Key knowledge</a:t>
                      </a:r>
                      <a:endParaRPr lang="en-GB" sz="1600" dirty="0"/>
                    </a:p>
                  </a:txBody>
                  <a:tcPr/>
                </a:tc>
                <a:tc>
                  <a:txBody>
                    <a:bodyPr/>
                    <a:lstStyle/>
                    <a:p>
                      <a:pPr algn="ctr"/>
                      <a:r>
                        <a:rPr lang="en-US" sz="1600" dirty="0"/>
                        <a:t>Key skills</a:t>
                      </a:r>
                      <a:endParaRPr lang="en-GB" sz="1600" dirty="0"/>
                    </a:p>
                  </a:txBody>
                  <a:tcPr/>
                </a:tc>
                <a:extLst>
                  <a:ext uri="{0D108BD9-81ED-4DB2-BD59-A6C34878D82A}">
                    <a16:rowId xmlns:a16="http://schemas.microsoft.com/office/drawing/2014/main" val="1172347757"/>
                  </a:ext>
                </a:extLst>
              </a:tr>
              <a:tr h="4728665">
                <a:tc>
                  <a:txBody>
                    <a:bodyPr/>
                    <a:lstStyle/>
                    <a:p>
                      <a:r>
                        <a:rPr lang="en-US" sz="1400" dirty="0"/>
                        <a:t>1. What is geography?</a:t>
                      </a:r>
                    </a:p>
                    <a:p>
                      <a:endParaRPr lang="en-US" sz="1400" dirty="0"/>
                    </a:p>
                    <a:p>
                      <a:r>
                        <a:rPr lang="en-US" sz="1400" dirty="0"/>
                        <a:t>2. How do we know where we are in the world?</a:t>
                      </a:r>
                    </a:p>
                    <a:p>
                      <a:endParaRPr lang="en-US" sz="1400" dirty="0"/>
                    </a:p>
                    <a:p>
                      <a:r>
                        <a:rPr lang="en-US" sz="1400" dirty="0"/>
                        <a:t>3. Where do I live in the world?</a:t>
                      </a:r>
                    </a:p>
                    <a:p>
                      <a:endParaRPr lang="en-US" sz="1400" dirty="0"/>
                    </a:p>
                    <a:p>
                      <a:r>
                        <a:rPr lang="en-US" sz="1400" dirty="0"/>
                        <a:t>4. What are grid references and how do we use them?</a:t>
                      </a:r>
                    </a:p>
                    <a:p>
                      <a:endParaRPr lang="en-US" sz="1400" dirty="0"/>
                    </a:p>
                    <a:p>
                      <a:r>
                        <a:rPr lang="en-US" sz="1400" dirty="0"/>
                        <a:t>5. How do we know which direction to travel in?</a:t>
                      </a:r>
                    </a:p>
                    <a:p>
                      <a:endParaRPr lang="en-US" sz="1400" dirty="0"/>
                    </a:p>
                    <a:p>
                      <a:r>
                        <a:rPr lang="en-US" sz="1400" dirty="0"/>
                        <a:t>6. Why are symbols used on maps?</a:t>
                      </a:r>
                    </a:p>
                    <a:p>
                      <a:endParaRPr lang="en-US" sz="1400" dirty="0"/>
                    </a:p>
                    <a:p>
                      <a:r>
                        <a:rPr lang="en-US" sz="1400" dirty="0"/>
                        <a:t>7. Revision lesson.</a:t>
                      </a:r>
                    </a:p>
                    <a:p>
                      <a:endParaRPr lang="en-US" sz="1400" dirty="0"/>
                    </a:p>
                    <a:p>
                      <a:r>
                        <a:rPr lang="en-US" sz="1400" dirty="0"/>
                        <a:t>8. End of unit summative assessment.</a:t>
                      </a:r>
                      <a:endParaRPr lang="en-GB" sz="1400" dirty="0"/>
                    </a:p>
                  </a:txBody>
                  <a:tcPr/>
                </a:tc>
                <a:tc>
                  <a:txBody>
                    <a:bodyPr/>
                    <a:lstStyle/>
                    <a:p>
                      <a:r>
                        <a:rPr lang="en-US" sz="1100" dirty="0"/>
                        <a:t>*Describe and explain what geography is and its three strands; physical, human and environmental.</a:t>
                      </a:r>
                      <a:endParaRPr lang="en-GB" sz="1100" dirty="0"/>
                    </a:p>
                    <a:p>
                      <a:r>
                        <a:rPr lang="en-US" sz="1100" dirty="0"/>
                        <a:t>*Use an atlas to find, locate and plot on a map the continents, some countries and the major physical and human features in the world.</a:t>
                      </a:r>
                      <a:endParaRPr lang="en-GB" sz="1100" dirty="0"/>
                    </a:p>
                    <a:p>
                      <a:r>
                        <a:rPr lang="en-US" sz="1100" dirty="0"/>
                        <a:t>* Use geographical language to accurately describe where they live in the world.</a:t>
                      </a:r>
                      <a:endParaRPr lang="en-GB" sz="1100" dirty="0"/>
                    </a:p>
                    <a:p>
                      <a:r>
                        <a:rPr lang="en-US" sz="1100" dirty="0"/>
                        <a:t>*Understand and use 4 and 6 figure grid references to locate and describe where places and features are.</a:t>
                      </a:r>
                      <a:endParaRPr lang="en-GB" sz="1100" dirty="0"/>
                    </a:p>
                    <a:p>
                      <a:r>
                        <a:rPr lang="en-US" sz="1100" dirty="0"/>
                        <a:t>*Understand and use the eight points of the compass to describe and locate where places and features are and how to travel between them.</a:t>
                      </a:r>
                      <a:endParaRPr lang="en-GB" sz="1100" dirty="0"/>
                    </a:p>
                    <a:p>
                      <a:r>
                        <a:rPr lang="en-US" sz="1100" dirty="0"/>
                        <a:t>*Know and be able to identify a range of key OS map symbols.</a:t>
                      </a:r>
                      <a:endParaRPr lang="en-GB" sz="1100" dirty="0"/>
                    </a:p>
                    <a:p>
                      <a:r>
                        <a:rPr lang="en-US" sz="1100" dirty="0"/>
                        <a:t>*Use an atlas to find, locate and plot on a map the continents, some countries and the major physical and human features in the world.</a:t>
                      </a:r>
                      <a:endParaRPr lang="en-GB" sz="1100" dirty="0"/>
                    </a:p>
                    <a:p>
                      <a:r>
                        <a:rPr lang="en-US" sz="1100" dirty="0"/>
                        <a:t>* Use geographical language to accurately describe where they live in the world.</a:t>
                      </a:r>
                      <a:endParaRPr lang="en-GB" sz="1100" dirty="0"/>
                    </a:p>
                    <a:p>
                      <a:r>
                        <a:rPr lang="en-US" sz="1100" dirty="0"/>
                        <a:t>*Understand and use 4 and 6 figure grid references to locate and describe where places and features are.</a:t>
                      </a:r>
                      <a:endParaRPr lang="en-GB" sz="1100" dirty="0"/>
                    </a:p>
                    <a:p>
                      <a:r>
                        <a:rPr lang="en-US" sz="1100" dirty="0"/>
                        <a:t>*Understand and use the eight points of the compass to describe and locate where places and features are and how to travel between them.</a:t>
                      </a:r>
                      <a:endParaRPr lang="en-GB" sz="1100" dirty="0"/>
                    </a:p>
                    <a:p>
                      <a:r>
                        <a:rPr lang="en-US" sz="1100" dirty="0"/>
                        <a:t>*Know and be able to identify a range of key OS map symbols.</a:t>
                      </a:r>
                    </a:p>
                    <a:p>
                      <a:endParaRPr lang="en-GB" sz="1600" dirty="0"/>
                    </a:p>
                  </a:txBody>
                  <a:tcPr/>
                </a:tc>
                <a:tc>
                  <a:txBody>
                    <a:bodyPr/>
                    <a:lstStyle/>
                    <a:p>
                      <a:r>
                        <a:rPr lang="en-US" sz="1600" kern="1200" dirty="0">
                          <a:solidFill>
                            <a:schemeClr val="dk1"/>
                          </a:solidFill>
                          <a:effectLst/>
                          <a:latin typeface="+mn-lt"/>
                          <a:ea typeface="+mn-ea"/>
                          <a:cs typeface="+mn-cs"/>
                        </a:rPr>
                        <a:t>*Use an atlas to find, locate and plot on a map the continents, some countries and the major physical and human features in the world.</a:t>
                      </a:r>
                      <a:endParaRPr lang="en-GB" sz="1600" kern="1200" dirty="0">
                        <a:solidFill>
                          <a:schemeClr val="dk1"/>
                        </a:solidFill>
                        <a:effectLst/>
                        <a:latin typeface="+mn-lt"/>
                        <a:ea typeface="+mn-ea"/>
                        <a:cs typeface="+mn-cs"/>
                      </a:endParaRPr>
                    </a:p>
                    <a:p>
                      <a:r>
                        <a:rPr lang="en-US" sz="1600" kern="1200" dirty="0">
                          <a:solidFill>
                            <a:schemeClr val="dk1"/>
                          </a:solidFill>
                          <a:effectLst/>
                          <a:latin typeface="+mn-lt"/>
                          <a:ea typeface="+mn-ea"/>
                          <a:cs typeface="+mn-cs"/>
                        </a:rPr>
                        <a:t>* Use geographical language to accurately describe where they live in the world.</a:t>
                      </a:r>
                      <a:endParaRPr lang="en-GB" sz="1600" kern="1200" dirty="0">
                        <a:solidFill>
                          <a:schemeClr val="dk1"/>
                        </a:solidFill>
                        <a:effectLst/>
                        <a:latin typeface="+mn-lt"/>
                        <a:ea typeface="+mn-ea"/>
                        <a:cs typeface="+mn-cs"/>
                      </a:endParaRPr>
                    </a:p>
                    <a:p>
                      <a:r>
                        <a:rPr lang="en-US" sz="1600" kern="1200" dirty="0">
                          <a:solidFill>
                            <a:schemeClr val="dk1"/>
                          </a:solidFill>
                          <a:effectLst/>
                          <a:latin typeface="+mn-lt"/>
                          <a:ea typeface="+mn-ea"/>
                          <a:cs typeface="+mn-cs"/>
                        </a:rPr>
                        <a:t>*Understand and use 4 and 6 figure grid references to locate and describe where places and features are.</a:t>
                      </a:r>
                      <a:endParaRPr lang="en-GB" sz="1600" kern="1200" dirty="0">
                        <a:solidFill>
                          <a:schemeClr val="dk1"/>
                        </a:solidFill>
                        <a:effectLst/>
                        <a:latin typeface="+mn-lt"/>
                        <a:ea typeface="+mn-ea"/>
                        <a:cs typeface="+mn-cs"/>
                      </a:endParaRPr>
                    </a:p>
                    <a:p>
                      <a:r>
                        <a:rPr lang="en-US" sz="1600" kern="1200" dirty="0">
                          <a:solidFill>
                            <a:schemeClr val="dk1"/>
                          </a:solidFill>
                          <a:effectLst/>
                          <a:latin typeface="+mn-lt"/>
                          <a:ea typeface="+mn-ea"/>
                          <a:cs typeface="+mn-cs"/>
                        </a:rPr>
                        <a:t>*Understand and use the eight points of the compass to describe and locate where places and features are and how to travel between them.</a:t>
                      </a:r>
                      <a:endParaRPr lang="en-GB" sz="1600" kern="1200" dirty="0">
                        <a:solidFill>
                          <a:schemeClr val="dk1"/>
                        </a:solidFill>
                        <a:effectLst/>
                        <a:latin typeface="+mn-lt"/>
                        <a:ea typeface="+mn-ea"/>
                        <a:cs typeface="+mn-cs"/>
                      </a:endParaRPr>
                    </a:p>
                    <a:p>
                      <a:r>
                        <a:rPr lang="en-US" sz="1600" kern="1200" dirty="0">
                          <a:solidFill>
                            <a:schemeClr val="dk1"/>
                          </a:solidFill>
                          <a:effectLst/>
                          <a:latin typeface="+mn-lt"/>
                          <a:ea typeface="+mn-ea"/>
                          <a:cs typeface="+mn-cs"/>
                        </a:rPr>
                        <a:t>*Know and be able to identify a range of key OS map symbols.</a:t>
                      </a:r>
                      <a:endParaRPr lang="en-GB" sz="1600" kern="1200" dirty="0">
                        <a:solidFill>
                          <a:schemeClr val="dk1"/>
                        </a:solidFill>
                        <a:effectLst/>
                        <a:latin typeface="+mn-lt"/>
                        <a:ea typeface="+mn-ea"/>
                        <a:cs typeface="+mn-cs"/>
                      </a:endParaRPr>
                    </a:p>
                    <a:p>
                      <a:endParaRPr lang="en-GB" sz="1400" dirty="0"/>
                    </a:p>
                  </a:txBody>
                  <a:tcPr/>
                </a:tc>
                <a:extLst>
                  <a:ext uri="{0D108BD9-81ED-4DB2-BD59-A6C34878D82A}">
                    <a16:rowId xmlns:a16="http://schemas.microsoft.com/office/drawing/2014/main" val="1608455315"/>
                  </a:ext>
                </a:extLst>
              </a:tr>
            </a:tbl>
          </a:graphicData>
        </a:graphic>
      </p:graphicFrame>
      <p:pic>
        <p:nvPicPr>
          <p:cNvPr id="5" name="Picture 4" descr="A screenshot of a child and child looking at a paper&#10;&#10;Description automatically generated with low confidence">
            <a:extLst>
              <a:ext uri="{FF2B5EF4-FFF2-40B4-BE49-F238E27FC236}">
                <a16:creationId xmlns:a16="http://schemas.microsoft.com/office/drawing/2014/main" id="{9435277E-5970-A438-1115-BDA3726D75F6}"/>
              </a:ext>
            </a:extLst>
          </p:cNvPr>
          <p:cNvPicPr>
            <a:picLocks noChangeAspect="1"/>
          </p:cNvPicPr>
          <p:nvPr/>
        </p:nvPicPr>
        <p:blipFill rotWithShape="1">
          <a:blip r:embed="rId2">
            <a:extLst>
              <a:ext uri="{28A0092B-C50C-407E-A947-70E740481C1C}">
                <a14:useLocalDpi xmlns:a14="http://schemas.microsoft.com/office/drawing/2010/main" val="0"/>
              </a:ext>
            </a:extLst>
          </a:blip>
          <a:srcRect l="4387" t="17254" r="71947" b="52492"/>
          <a:stretch/>
        </p:blipFill>
        <p:spPr bwMode="auto">
          <a:xfrm>
            <a:off x="64656" y="51090"/>
            <a:ext cx="1261841" cy="907298"/>
          </a:xfrm>
          <a:prstGeom prst="rect">
            <a:avLst/>
          </a:prstGeom>
          <a:ln>
            <a:noFill/>
          </a:ln>
          <a:extLst>
            <a:ext uri="{53640926-AAD7-44D8-BBD7-CCE9431645EC}">
              <a14:shadowObscured xmlns:a14="http://schemas.microsoft.com/office/drawing/2010/main"/>
            </a:ext>
          </a:extLst>
        </p:spPr>
      </p:pic>
      <p:pic>
        <p:nvPicPr>
          <p:cNvPr id="6" name="Picture 5" descr="A screenshot of a computer&#10;&#10;Description automatically generated with medium confidence">
            <a:extLst>
              <a:ext uri="{FF2B5EF4-FFF2-40B4-BE49-F238E27FC236}">
                <a16:creationId xmlns:a16="http://schemas.microsoft.com/office/drawing/2014/main" id="{F035454F-C2BE-F018-9B38-E85EEB83CFF3}"/>
              </a:ext>
            </a:extLst>
          </p:cNvPr>
          <p:cNvPicPr>
            <a:picLocks noChangeAspect="1"/>
          </p:cNvPicPr>
          <p:nvPr/>
        </p:nvPicPr>
        <p:blipFill rotWithShape="1">
          <a:blip r:embed="rId3">
            <a:extLst>
              <a:ext uri="{28A0092B-C50C-407E-A947-70E740481C1C}">
                <a14:useLocalDpi xmlns:a14="http://schemas.microsoft.com/office/drawing/2010/main" val="0"/>
              </a:ext>
            </a:extLst>
          </a:blip>
          <a:srcRect l="27786" t="13000" r="28872" b="12547"/>
          <a:stretch/>
        </p:blipFill>
        <p:spPr bwMode="auto">
          <a:xfrm>
            <a:off x="10982036" y="51091"/>
            <a:ext cx="1145308" cy="11065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3955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9A72-4C18-D30C-5DAE-C55595DB26B8}"/>
              </a:ext>
            </a:extLst>
          </p:cNvPr>
          <p:cNvSpPr>
            <a:spLocks noGrp="1"/>
          </p:cNvSpPr>
          <p:nvPr>
            <p:ph type="title"/>
          </p:nvPr>
        </p:nvSpPr>
        <p:spPr>
          <a:xfrm>
            <a:off x="838200" y="41854"/>
            <a:ext cx="10515600" cy="1325563"/>
          </a:xfrm>
        </p:spPr>
        <p:txBody>
          <a:bodyPr/>
          <a:lstStyle/>
          <a:p>
            <a:pPr algn="ctr"/>
            <a:r>
              <a:rPr lang="en-US" u="sng" dirty="0"/>
              <a:t>Year 5 – Geography Spring Term</a:t>
            </a:r>
            <a:endParaRPr lang="en-GB" u="sng" dirty="0"/>
          </a:p>
        </p:txBody>
      </p:sp>
      <p:graphicFrame>
        <p:nvGraphicFramePr>
          <p:cNvPr id="4" name="Content Placeholder 3">
            <a:extLst>
              <a:ext uri="{FF2B5EF4-FFF2-40B4-BE49-F238E27FC236}">
                <a16:creationId xmlns:a16="http://schemas.microsoft.com/office/drawing/2014/main" id="{8F8D3CD7-6947-6469-758D-E255DEAC25C9}"/>
              </a:ext>
            </a:extLst>
          </p:cNvPr>
          <p:cNvGraphicFramePr>
            <a:graphicFrameLocks noGrp="1"/>
          </p:cNvGraphicFramePr>
          <p:nvPr>
            <p:ph idx="1"/>
          </p:nvPr>
        </p:nvGraphicFramePr>
        <p:xfrm>
          <a:off x="175492" y="1197558"/>
          <a:ext cx="11822544" cy="5673545"/>
        </p:xfrm>
        <a:graphic>
          <a:graphicData uri="http://schemas.openxmlformats.org/drawingml/2006/table">
            <a:tbl>
              <a:tblPr firstRow="1" bandRow="1">
                <a:tableStyleId>{5C22544A-7EE6-4342-B048-85BDC9FD1C3A}</a:tableStyleId>
              </a:tblPr>
              <a:tblGrid>
                <a:gridCol w="3940848">
                  <a:extLst>
                    <a:ext uri="{9D8B030D-6E8A-4147-A177-3AD203B41FA5}">
                      <a16:colId xmlns:a16="http://schemas.microsoft.com/office/drawing/2014/main" val="3956113013"/>
                    </a:ext>
                  </a:extLst>
                </a:gridCol>
                <a:gridCol w="3940848">
                  <a:extLst>
                    <a:ext uri="{9D8B030D-6E8A-4147-A177-3AD203B41FA5}">
                      <a16:colId xmlns:a16="http://schemas.microsoft.com/office/drawing/2014/main" val="1950635167"/>
                    </a:ext>
                  </a:extLst>
                </a:gridCol>
                <a:gridCol w="3940848">
                  <a:extLst>
                    <a:ext uri="{9D8B030D-6E8A-4147-A177-3AD203B41FA5}">
                      <a16:colId xmlns:a16="http://schemas.microsoft.com/office/drawing/2014/main" val="3353049629"/>
                    </a:ext>
                  </a:extLst>
                </a:gridCol>
              </a:tblGrid>
              <a:tr h="843742">
                <a:tc>
                  <a:txBody>
                    <a:bodyPr/>
                    <a:lstStyle/>
                    <a:p>
                      <a:pPr algn="ctr"/>
                      <a:r>
                        <a:rPr lang="en-US" sz="1400" dirty="0"/>
                        <a:t>Topic: The Amazon Rainforest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Fertile question: </a:t>
                      </a:r>
                      <a:r>
                        <a:rPr lang="en-US" sz="1400" dirty="0"/>
                        <a:t>Why is the Amazon Rainforest worth protecting?</a:t>
                      </a:r>
                    </a:p>
                    <a:p>
                      <a:pPr algn="ctr"/>
                      <a:r>
                        <a:rPr lang="en-GB" sz="1400" dirty="0"/>
                        <a:t>Lesson sequence</a:t>
                      </a:r>
                    </a:p>
                  </a:txBody>
                  <a:tcPr/>
                </a:tc>
                <a:tc>
                  <a:txBody>
                    <a:bodyPr/>
                    <a:lstStyle/>
                    <a:p>
                      <a:pPr algn="ctr"/>
                      <a:r>
                        <a:rPr lang="en-US" sz="1600" dirty="0"/>
                        <a:t>Key knowledge</a:t>
                      </a:r>
                      <a:endParaRPr lang="en-GB" sz="1600" dirty="0"/>
                    </a:p>
                  </a:txBody>
                  <a:tcPr/>
                </a:tc>
                <a:tc>
                  <a:txBody>
                    <a:bodyPr/>
                    <a:lstStyle/>
                    <a:p>
                      <a:pPr algn="ctr"/>
                      <a:r>
                        <a:rPr lang="en-US" sz="1600" dirty="0"/>
                        <a:t>Key skills</a:t>
                      </a:r>
                      <a:endParaRPr lang="en-GB" sz="1600" dirty="0"/>
                    </a:p>
                  </a:txBody>
                  <a:tcPr/>
                </a:tc>
                <a:extLst>
                  <a:ext uri="{0D108BD9-81ED-4DB2-BD59-A6C34878D82A}">
                    <a16:rowId xmlns:a16="http://schemas.microsoft.com/office/drawing/2014/main" val="1172347757"/>
                  </a:ext>
                </a:extLst>
              </a:tr>
              <a:tr h="4728665">
                <a:tc>
                  <a:txBody>
                    <a:bodyPr/>
                    <a:lstStyle/>
                    <a:p>
                      <a:pPr marL="0" indent="0">
                        <a:buNone/>
                      </a:pPr>
                      <a:r>
                        <a:rPr lang="en-US" sz="1200" dirty="0"/>
                        <a:t>1.What are the human and physical features of South America?</a:t>
                      </a:r>
                    </a:p>
                    <a:p>
                      <a:pPr marL="0" indent="0">
                        <a:buNone/>
                      </a:pPr>
                      <a:endParaRPr lang="en-US" sz="1200" dirty="0"/>
                    </a:p>
                    <a:p>
                      <a:pPr marL="0" indent="0">
                        <a:buNone/>
                      </a:pPr>
                      <a:r>
                        <a:rPr lang="en-US" sz="1200" dirty="0"/>
                        <a:t>2. Where are tropical rainforests located? Where is the Amazon rainforest located?</a:t>
                      </a:r>
                    </a:p>
                    <a:p>
                      <a:pPr marL="0" indent="0">
                        <a:buNone/>
                      </a:pPr>
                      <a:endParaRPr lang="en-US" sz="1200" dirty="0"/>
                    </a:p>
                    <a:p>
                      <a:pPr marL="0" indent="0">
                        <a:buNone/>
                      </a:pPr>
                      <a:r>
                        <a:rPr lang="en-US" sz="1200" dirty="0"/>
                        <a:t>3. What is the structure of the tropical rainforest?</a:t>
                      </a:r>
                    </a:p>
                    <a:p>
                      <a:pPr marL="0" indent="0">
                        <a:buNone/>
                      </a:pPr>
                      <a:endParaRPr lang="en-US" sz="1200" dirty="0"/>
                    </a:p>
                    <a:p>
                      <a:pPr marL="0" indent="0">
                        <a:buNone/>
                      </a:pPr>
                      <a:r>
                        <a:rPr lang="en-US" sz="1200" dirty="0"/>
                        <a:t>4. What is the climate of the Amazon rainforest?</a:t>
                      </a:r>
                    </a:p>
                    <a:p>
                      <a:pPr marL="0" indent="0">
                        <a:buNone/>
                      </a:pPr>
                      <a:endParaRPr lang="en-US" sz="1200" dirty="0"/>
                    </a:p>
                    <a:p>
                      <a:pPr marL="0" indent="0">
                        <a:buNone/>
                      </a:pPr>
                      <a:r>
                        <a:rPr lang="en-US" sz="1200" dirty="0"/>
                        <a:t>5. How are plants and animals adapted to live in the Amazon rainforest?</a:t>
                      </a:r>
                    </a:p>
                    <a:p>
                      <a:pPr marL="0" indent="0">
                        <a:buNone/>
                      </a:pPr>
                      <a:endParaRPr lang="en-US" sz="1200" dirty="0"/>
                    </a:p>
                    <a:p>
                      <a:pPr marL="0" indent="0">
                        <a:buNone/>
                      </a:pPr>
                      <a:r>
                        <a:rPr lang="en-US" sz="1200" dirty="0"/>
                        <a:t>6. Who are the people that live in the Amazon rainforest?</a:t>
                      </a:r>
                    </a:p>
                    <a:p>
                      <a:pPr marL="0" indent="0">
                        <a:buNone/>
                      </a:pPr>
                      <a:endParaRPr lang="en-US" sz="1200" dirty="0"/>
                    </a:p>
                    <a:p>
                      <a:pPr marL="0" indent="0">
                        <a:buNone/>
                      </a:pPr>
                      <a:r>
                        <a:rPr lang="en-US" sz="1200" dirty="0"/>
                        <a:t>7. What is happening to the “lungs of the Earth”?</a:t>
                      </a:r>
                    </a:p>
                    <a:p>
                      <a:pPr marL="0" indent="0">
                        <a:buNone/>
                      </a:pPr>
                      <a:endParaRPr lang="en-US" sz="1200" dirty="0"/>
                    </a:p>
                    <a:p>
                      <a:pPr marL="0" indent="0">
                        <a:buNone/>
                      </a:pPr>
                      <a:r>
                        <a:rPr lang="en-US" sz="1200" dirty="0"/>
                        <a:t>8. What does the future hold for the Amazon rainforest?</a:t>
                      </a:r>
                    </a:p>
                    <a:p>
                      <a:pPr marL="0" indent="0">
                        <a:buNone/>
                      </a:pPr>
                      <a:endParaRPr lang="en-US" sz="1200" dirty="0"/>
                    </a:p>
                    <a:p>
                      <a:pPr marL="0" indent="0">
                        <a:buNone/>
                      </a:pPr>
                      <a:r>
                        <a:rPr lang="en-US" sz="1200" dirty="0"/>
                        <a:t>9. How can the Amazon rainforest be used more sustainably?</a:t>
                      </a:r>
                    </a:p>
                    <a:p>
                      <a:pPr marL="0" indent="0">
                        <a:buNone/>
                      </a:pPr>
                      <a:endParaRPr lang="en-GB" sz="1400" dirty="0"/>
                    </a:p>
                    <a:p>
                      <a:pPr marL="0" indent="0">
                        <a:buNone/>
                      </a:pPr>
                      <a:r>
                        <a:rPr lang="en-GB" sz="1200" dirty="0"/>
                        <a:t>10. Revision and end of topic assessment</a:t>
                      </a:r>
                    </a:p>
                  </a:txBody>
                  <a:tcPr/>
                </a:tc>
                <a:tc>
                  <a:txBody>
                    <a:bodyPr/>
                    <a:lstStyle/>
                    <a:p>
                      <a:r>
                        <a:rPr lang="en-US" sz="1100" kern="1200" dirty="0">
                          <a:solidFill>
                            <a:schemeClr val="dk1"/>
                          </a:solidFill>
                          <a:effectLst/>
                          <a:latin typeface="+mn-lt"/>
                          <a:ea typeface="+mn-ea"/>
                          <a:cs typeface="+mn-cs"/>
                        </a:rPr>
                        <a:t>*Identify and describe the human and physical features of South America.</a:t>
                      </a:r>
                    </a:p>
                    <a:p>
                      <a:r>
                        <a:rPr lang="en-US" sz="1100" kern="1200" dirty="0">
                          <a:solidFill>
                            <a:schemeClr val="dk1"/>
                          </a:solidFill>
                          <a:effectLst/>
                          <a:latin typeface="+mn-lt"/>
                          <a:ea typeface="+mn-ea"/>
                          <a:cs typeface="+mn-cs"/>
                        </a:rPr>
                        <a:t>*Describe the location of the Amazon Rainforest.</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*Know and be able to describe the characteristics of a tropical rainforest.</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*Be able to name and locate the world’s major tropical rainforests.</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*Describe the climate of a tropical rainforest biome and compare it to a location in the UK.</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*Describe the structure of a tropical rainforest and be able to name the four layers and describe their characteristics.</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*Describe the characteristics and explain the importance of the Amazon Rainforest and Amazon River.</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*Name animals and plants that live in the Amazon rainforest and describe and explain how they are adapted to survive there.</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*Know some of the indigenous tribes who live in the rainforest, be able to compare and contrast their way of living with ours. Describe and explain the threats and challenges they face.</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*Describe and explain how the rainforest is used as a resource at different scales – locally, nationally and globally.</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*Describe and explain the threats and challenges the tropical rainforests face in the 21</a:t>
                      </a:r>
                      <a:r>
                        <a:rPr lang="en-US" sz="1100" kern="1200" baseline="30000" dirty="0">
                          <a:solidFill>
                            <a:schemeClr val="dk1"/>
                          </a:solidFill>
                          <a:effectLst/>
                          <a:latin typeface="+mn-lt"/>
                          <a:ea typeface="+mn-ea"/>
                          <a:cs typeface="+mn-cs"/>
                        </a:rPr>
                        <a:t>st</a:t>
                      </a:r>
                      <a:r>
                        <a:rPr lang="en-US" sz="1100" kern="1200" dirty="0">
                          <a:solidFill>
                            <a:schemeClr val="dk1"/>
                          </a:solidFill>
                          <a:effectLst/>
                          <a:latin typeface="+mn-lt"/>
                          <a:ea typeface="+mn-ea"/>
                          <a:cs typeface="+mn-cs"/>
                        </a:rPr>
                        <a:t> century.</a:t>
                      </a:r>
                      <a:endParaRPr lang="en-GB" sz="1100" kern="1200" dirty="0">
                        <a:solidFill>
                          <a:schemeClr val="dk1"/>
                        </a:solidFill>
                        <a:effectLst/>
                        <a:latin typeface="+mn-lt"/>
                        <a:ea typeface="+mn-ea"/>
                        <a:cs typeface="+mn-cs"/>
                      </a:endParaRPr>
                    </a:p>
                    <a:p>
                      <a:r>
                        <a:rPr lang="en-US" sz="1100" kern="1200" dirty="0">
                          <a:solidFill>
                            <a:schemeClr val="dk1"/>
                          </a:solidFill>
                          <a:effectLst/>
                          <a:latin typeface="+mn-lt"/>
                          <a:ea typeface="+mn-ea"/>
                          <a:cs typeface="+mn-cs"/>
                        </a:rPr>
                        <a:t>*Through geographical enquiry, debate and consider how the tropical rainforests can be used more sustainably.</a:t>
                      </a:r>
                      <a:endParaRPr lang="en-GB" sz="1100" kern="1200" dirty="0">
                        <a:solidFill>
                          <a:schemeClr val="dk1"/>
                        </a:solidFill>
                        <a:effectLst/>
                        <a:latin typeface="+mn-lt"/>
                        <a:ea typeface="+mn-ea"/>
                        <a:cs typeface="+mn-cs"/>
                      </a:endParaRPr>
                    </a:p>
                    <a:p>
                      <a:endParaRPr lang="en-GB" sz="1600" dirty="0"/>
                    </a:p>
                  </a:txBody>
                  <a:tcPr/>
                </a:tc>
                <a:tc>
                  <a:txBody>
                    <a:bodyPr/>
                    <a:lstStyle/>
                    <a:p>
                      <a:r>
                        <a:rPr lang="en-US" sz="1400" kern="1200" dirty="0">
                          <a:solidFill>
                            <a:schemeClr val="dk1"/>
                          </a:solidFill>
                          <a:effectLst/>
                          <a:latin typeface="+mn-lt"/>
                          <a:ea typeface="+mn-ea"/>
                          <a:cs typeface="+mn-cs"/>
                        </a:rPr>
                        <a:t>* </a:t>
                      </a:r>
                      <a:r>
                        <a:rPr lang="en-GB" sz="1400" kern="1200" dirty="0">
                          <a:solidFill>
                            <a:schemeClr val="dk1"/>
                          </a:solidFill>
                          <a:effectLst/>
                          <a:latin typeface="+mn-lt"/>
                          <a:ea typeface="+mn-ea"/>
                          <a:cs typeface="+mn-cs"/>
                        </a:rPr>
                        <a:t>Use maps, atlases, globes and digital/computer mapping to locate countries and describe features studied.</a:t>
                      </a:r>
                    </a:p>
                    <a:p>
                      <a:r>
                        <a:rPr lang="en-GB" sz="1400" kern="1200" dirty="0">
                          <a:solidFill>
                            <a:schemeClr val="dk1"/>
                          </a:solidFill>
                          <a:effectLst/>
                          <a:latin typeface="+mn-lt"/>
                          <a:ea typeface="+mn-ea"/>
                          <a:cs typeface="+mn-cs"/>
                        </a:rPr>
                        <a:t>* Use of aerial and satellite photographs.</a:t>
                      </a:r>
                    </a:p>
                    <a:p>
                      <a:r>
                        <a:rPr lang="en-US" sz="1400" kern="1200" dirty="0">
                          <a:solidFill>
                            <a:schemeClr val="dk1"/>
                          </a:solidFill>
                          <a:effectLst/>
                          <a:latin typeface="+mn-lt"/>
                          <a:ea typeface="+mn-ea"/>
                          <a:cs typeface="+mn-cs"/>
                        </a:rPr>
                        <a:t>* </a:t>
                      </a:r>
                      <a:r>
                        <a:rPr lang="en-GB" sz="1400" kern="1200" dirty="0">
                          <a:solidFill>
                            <a:schemeClr val="dk1"/>
                          </a:solidFill>
                          <a:effectLst/>
                          <a:latin typeface="+mn-lt"/>
                          <a:ea typeface="+mn-ea"/>
                          <a:cs typeface="+mn-cs"/>
                        </a:rPr>
                        <a:t>Use Geographical Information Systems (GIS) to view, analyse and interpret places and data.</a:t>
                      </a:r>
                    </a:p>
                    <a:p>
                      <a:r>
                        <a:rPr lang="en-US" sz="1400" kern="1200" dirty="0">
                          <a:solidFill>
                            <a:schemeClr val="dk1"/>
                          </a:solidFill>
                          <a:effectLst/>
                          <a:latin typeface="+mn-lt"/>
                          <a:ea typeface="+mn-ea"/>
                          <a:cs typeface="+mn-cs"/>
                        </a:rPr>
                        <a:t>*</a:t>
                      </a:r>
                      <a:r>
                        <a:rPr lang="en-GB" sz="1400" kern="1200" dirty="0">
                          <a:solidFill>
                            <a:schemeClr val="dk1"/>
                          </a:solidFill>
                          <a:effectLst/>
                          <a:latin typeface="+mn-lt"/>
                          <a:ea typeface="+mn-ea"/>
                          <a:cs typeface="+mn-cs"/>
                        </a:rPr>
                        <a:t>Select and construct appropriate graphs and charts to present data, using appropriate scales.</a:t>
                      </a:r>
                    </a:p>
                    <a:p>
                      <a:r>
                        <a:rPr lang="en-GB" sz="1400" kern="1200" dirty="0">
                          <a:solidFill>
                            <a:schemeClr val="dk1"/>
                          </a:solidFill>
                          <a:effectLst/>
                          <a:latin typeface="+mn-lt"/>
                          <a:ea typeface="+mn-ea"/>
                          <a:cs typeface="+mn-cs"/>
                        </a:rPr>
                        <a:t>*Plot information on graphs when axes and scales are provided.</a:t>
                      </a:r>
                    </a:p>
                    <a:p>
                      <a:r>
                        <a:rPr lang="en-GB" sz="1400" kern="1200" dirty="0">
                          <a:solidFill>
                            <a:schemeClr val="dk1"/>
                          </a:solidFill>
                          <a:effectLst/>
                          <a:latin typeface="+mn-lt"/>
                          <a:ea typeface="+mn-ea"/>
                          <a:cs typeface="+mn-cs"/>
                        </a:rPr>
                        <a:t>*Interpret and extract information from different types of maps, graphs and charts.</a:t>
                      </a:r>
                    </a:p>
                    <a:p>
                      <a:r>
                        <a:rPr lang="en-GB" sz="1400" kern="1200" dirty="0">
                          <a:solidFill>
                            <a:schemeClr val="dk1"/>
                          </a:solidFill>
                          <a:effectLst/>
                          <a:latin typeface="+mn-lt"/>
                          <a:ea typeface="+mn-ea"/>
                          <a:cs typeface="+mn-cs"/>
                        </a:rPr>
                        <a:t>*Demonstrate the ability to: identify questions and sequences of enquiry write descriptively, analytically and critically communicate their ideas effectively.</a:t>
                      </a:r>
                    </a:p>
                    <a:p>
                      <a:r>
                        <a:rPr lang="en-GB" sz="1400" kern="1200" dirty="0">
                          <a:solidFill>
                            <a:schemeClr val="dk1"/>
                          </a:solidFill>
                          <a:effectLst/>
                          <a:latin typeface="+mn-lt"/>
                          <a:ea typeface="+mn-ea"/>
                          <a:cs typeface="+mn-cs"/>
                        </a:rPr>
                        <a:t>*Develop thinking like a geographer skills - be able to communicate information in ways suitable for a range of target audiences.</a:t>
                      </a:r>
                    </a:p>
                    <a:p>
                      <a:endParaRPr lang="en-GB" sz="1400" dirty="0"/>
                    </a:p>
                  </a:txBody>
                  <a:tcPr/>
                </a:tc>
                <a:extLst>
                  <a:ext uri="{0D108BD9-81ED-4DB2-BD59-A6C34878D82A}">
                    <a16:rowId xmlns:a16="http://schemas.microsoft.com/office/drawing/2014/main" val="1608455315"/>
                  </a:ext>
                </a:extLst>
              </a:tr>
            </a:tbl>
          </a:graphicData>
        </a:graphic>
      </p:graphicFrame>
      <p:pic>
        <p:nvPicPr>
          <p:cNvPr id="5" name="Picture 4" descr="A screenshot of a child and child looking at a paper&#10;&#10;Description automatically generated with low confidence">
            <a:extLst>
              <a:ext uri="{FF2B5EF4-FFF2-40B4-BE49-F238E27FC236}">
                <a16:creationId xmlns:a16="http://schemas.microsoft.com/office/drawing/2014/main" id="{9435277E-5970-A438-1115-BDA3726D75F6}"/>
              </a:ext>
            </a:extLst>
          </p:cNvPr>
          <p:cNvPicPr>
            <a:picLocks noChangeAspect="1"/>
          </p:cNvPicPr>
          <p:nvPr/>
        </p:nvPicPr>
        <p:blipFill rotWithShape="1">
          <a:blip r:embed="rId2">
            <a:extLst>
              <a:ext uri="{28A0092B-C50C-407E-A947-70E740481C1C}">
                <a14:useLocalDpi xmlns:a14="http://schemas.microsoft.com/office/drawing/2010/main" val="0"/>
              </a:ext>
            </a:extLst>
          </a:blip>
          <a:srcRect l="4387" t="17254" r="71947" b="52492"/>
          <a:stretch/>
        </p:blipFill>
        <p:spPr bwMode="auto">
          <a:xfrm>
            <a:off x="64656" y="51090"/>
            <a:ext cx="1261841" cy="907298"/>
          </a:xfrm>
          <a:prstGeom prst="rect">
            <a:avLst/>
          </a:prstGeom>
          <a:ln>
            <a:noFill/>
          </a:ln>
          <a:extLst>
            <a:ext uri="{53640926-AAD7-44D8-BBD7-CCE9431645EC}">
              <a14:shadowObscured xmlns:a14="http://schemas.microsoft.com/office/drawing/2010/main"/>
            </a:ext>
          </a:extLst>
        </p:spPr>
      </p:pic>
      <p:pic>
        <p:nvPicPr>
          <p:cNvPr id="6" name="Picture 5" descr="A screenshot of a computer&#10;&#10;Description automatically generated with medium confidence">
            <a:extLst>
              <a:ext uri="{FF2B5EF4-FFF2-40B4-BE49-F238E27FC236}">
                <a16:creationId xmlns:a16="http://schemas.microsoft.com/office/drawing/2014/main" id="{F035454F-C2BE-F018-9B38-E85EEB83CFF3}"/>
              </a:ext>
            </a:extLst>
          </p:cNvPr>
          <p:cNvPicPr>
            <a:picLocks noChangeAspect="1"/>
          </p:cNvPicPr>
          <p:nvPr/>
        </p:nvPicPr>
        <p:blipFill rotWithShape="1">
          <a:blip r:embed="rId3">
            <a:extLst>
              <a:ext uri="{28A0092B-C50C-407E-A947-70E740481C1C}">
                <a14:useLocalDpi xmlns:a14="http://schemas.microsoft.com/office/drawing/2010/main" val="0"/>
              </a:ext>
            </a:extLst>
          </a:blip>
          <a:srcRect l="27786" t="13000" r="28872" b="12547"/>
          <a:stretch/>
        </p:blipFill>
        <p:spPr bwMode="auto">
          <a:xfrm>
            <a:off x="10982036" y="51091"/>
            <a:ext cx="1145308" cy="11065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8491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9A72-4C18-D30C-5DAE-C55595DB26B8}"/>
              </a:ext>
            </a:extLst>
          </p:cNvPr>
          <p:cNvSpPr>
            <a:spLocks noGrp="1"/>
          </p:cNvSpPr>
          <p:nvPr>
            <p:ph type="title"/>
          </p:nvPr>
        </p:nvSpPr>
        <p:spPr>
          <a:xfrm>
            <a:off x="838200" y="41854"/>
            <a:ext cx="10515600" cy="1325563"/>
          </a:xfrm>
        </p:spPr>
        <p:txBody>
          <a:bodyPr/>
          <a:lstStyle/>
          <a:p>
            <a:pPr algn="ctr"/>
            <a:r>
              <a:rPr lang="en-US" u="sng" dirty="0"/>
              <a:t>Year 5 – Geography Summer Term</a:t>
            </a:r>
            <a:endParaRPr lang="en-GB" u="sng" dirty="0"/>
          </a:p>
        </p:txBody>
      </p:sp>
      <p:graphicFrame>
        <p:nvGraphicFramePr>
          <p:cNvPr id="4" name="Content Placeholder 3">
            <a:extLst>
              <a:ext uri="{FF2B5EF4-FFF2-40B4-BE49-F238E27FC236}">
                <a16:creationId xmlns:a16="http://schemas.microsoft.com/office/drawing/2014/main" id="{8F8D3CD7-6947-6469-758D-E255DEAC25C9}"/>
              </a:ext>
            </a:extLst>
          </p:cNvPr>
          <p:cNvGraphicFramePr>
            <a:graphicFrameLocks noGrp="1"/>
          </p:cNvGraphicFramePr>
          <p:nvPr>
            <p:ph idx="1"/>
          </p:nvPr>
        </p:nvGraphicFramePr>
        <p:xfrm>
          <a:off x="175492" y="1197558"/>
          <a:ext cx="11822544" cy="5673545"/>
        </p:xfrm>
        <a:graphic>
          <a:graphicData uri="http://schemas.openxmlformats.org/drawingml/2006/table">
            <a:tbl>
              <a:tblPr firstRow="1" bandRow="1">
                <a:tableStyleId>{5C22544A-7EE6-4342-B048-85BDC9FD1C3A}</a:tableStyleId>
              </a:tblPr>
              <a:tblGrid>
                <a:gridCol w="3940848">
                  <a:extLst>
                    <a:ext uri="{9D8B030D-6E8A-4147-A177-3AD203B41FA5}">
                      <a16:colId xmlns:a16="http://schemas.microsoft.com/office/drawing/2014/main" val="3956113013"/>
                    </a:ext>
                  </a:extLst>
                </a:gridCol>
                <a:gridCol w="3940848">
                  <a:extLst>
                    <a:ext uri="{9D8B030D-6E8A-4147-A177-3AD203B41FA5}">
                      <a16:colId xmlns:a16="http://schemas.microsoft.com/office/drawing/2014/main" val="1950635167"/>
                    </a:ext>
                  </a:extLst>
                </a:gridCol>
                <a:gridCol w="3940848">
                  <a:extLst>
                    <a:ext uri="{9D8B030D-6E8A-4147-A177-3AD203B41FA5}">
                      <a16:colId xmlns:a16="http://schemas.microsoft.com/office/drawing/2014/main" val="3353049629"/>
                    </a:ext>
                  </a:extLst>
                </a:gridCol>
              </a:tblGrid>
              <a:tr h="843742">
                <a:tc>
                  <a:txBody>
                    <a:bodyPr/>
                    <a:lstStyle/>
                    <a:p>
                      <a:pPr algn="ctr"/>
                      <a:r>
                        <a:rPr lang="en-US" sz="1400" dirty="0"/>
                        <a:t>Topic: Mountains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Fertile question: </a:t>
                      </a:r>
                      <a:r>
                        <a:rPr lang="en-US" sz="1400" dirty="0"/>
                        <a:t>Is tourism sustainable in the mountains?</a:t>
                      </a:r>
                    </a:p>
                    <a:p>
                      <a:pPr algn="ctr"/>
                      <a:r>
                        <a:rPr lang="en-GB" sz="1400" dirty="0"/>
                        <a:t>Lesson sequence</a:t>
                      </a:r>
                    </a:p>
                  </a:txBody>
                  <a:tcPr/>
                </a:tc>
                <a:tc>
                  <a:txBody>
                    <a:bodyPr/>
                    <a:lstStyle/>
                    <a:p>
                      <a:pPr algn="ctr"/>
                      <a:r>
                        <a:rPr lang="en-US" sz="1600" dirty="0"/>
                        <a:t>Key knowledge</a:t>
                      </a:r>
                      <a:endParaRPr lang="en-GB" sz="1600" dirty="0"/>
                    </a:p>
                  </a:txBody>
                  <a:tcPr/>
                </a:tc>
                <a:tc>
                  <a:txBody>
                    <a:bodyPr/>
                    <a:lstStyle/>
                    <a:p>
                      <a:pPr algn="ctr"/>
                      <a:r>
                        <a:rPr lang="en-US" sz="1600" dirty="0"/>
                        <a:t>Key skills</a:t>
                      </a:r>
                      <a:endParaRPr lang="en-GB" sz="1600" dirty="0"/>
                    </a:p>
                  </a:txBody>
                  <a:tcPr/>
                </a:tc>
                <a:extLst>
                  <a:ext uri="{0D108BD9-81ED-4DB2-BD59-A6C34878D82A}">
                    <a16:rowId xmlns:a16="http://schemas.microsoft.com/office/drawing/2014/main" val="1172347757"/>
                  </a:ext>
                </a:extLst>
              </a:tr>
              <a:tr h="4728665">
                <a:tc>
                  <a:txBody>
                    <a:bodyPr/>
                    <a:lstStyle/>
                    <a:p>
                      <a:pPr marL="342900" indent="-342900">
                        <a:buFontTx/>
                        <a:buAutoNum type="arabicPeriod"/>
                      </a:pPr>
                      <a:r>
                        <a:rPr lang="en-US" sz="1200" dirty="0"/>
                        <a:t>What are mountains?</a:t>
                      </a:r>
                    </a:p>
                    <a:p>
                      <a:pPr marL="342900" indent="-342900">
                        <a:buFontTx/>
                        <a:buAutoNum type="arabicPeriod"/>
                      </a:pPr>
                      <a:endParaRPr lang="en-US" sz="1200" dirty="0"/>
                    </a:p>
                    <a:p>
                      <a:pPr marL="342900" indent="-342900">
                        <a:buFontTx/>
                        <a:buAutoNum type="arabicPeriod"/>
                      </a:pPr>
                      <a:r>
                        <a:rPr lang="en-US" sz="1200" dirty="0"/>
                        <a:t>Where are the major mountain ranges and where are they located?</a:t>
                      </a:r>
                    </a:p>
                    <a:p>
                      <a:pPr marL="342900" indent="-342900">
                        <a:buFontTx/>
                        <a:buAutoNum type="arabicPeriod"/>
                      </a:pPr>
                      <a:endParaRPr lang="en-US" sz="1200" dirty="0"/>
                    </a:p>
                    <a:p>
                      <a:pPr marL="342900" indent="-342900">
                        <a:buFontTx/>
                        <a:buAutoNum type="arabicPeriod"/>
                      </a:pPr>
                      <a:r>
                        <a:rPr lang="en-US" sz="1200" dirty="0"/>
                        <a:t>What are the features of a mountain?</a:t>
                      </a:r>
                    </a:p>
                    <a:p>
                      <a:pPr marL="342900" indent="-342900">
                        <a:buFontTx/>
                        <a:buAutoNum type="arabicPeriod"/>
                      </a:pPr>
                      <a:endParaRPr lang="en-US" sz="1200" dirty="0"/>
                    </a:p>
                    <a:p>
                      <a:pPr marL="342900" indent="-342900">
                        <a:buFontTx/>
                        <a:buAutoNum type="arabicPeriod"/>
                      </a:pPr>
                      <a:r>
                        <a:rPr lang="en-US" sz="1200" dirty="0"/>
                        <a:t>How are mountains formed?</a:t>
                      </a:r>
                    </a:p>
                    <a:p>
                      <a:pPr marL="342900" indent="-342900">
                        <a:buFontTx/>
                        <a:buAutoNum type="arabicPeriod"/>
                      </a:pPr>
                      <a:endParaRPr lang="en-US" sz="1200" dirty="0"/>
                    </a:p>
                    <a:p>
                      <a:pPr marL="342900" indent="-342900">
                        <a:buFontTx/>
                        <a:buAutoNum type="arabicPeriod"/>
                      </a:pPr>
                      <a:r>
                        <a:rPr lang="en-US" sz="1200" dirty="0"/>
                        <a:t>What is the climate of a mountain biome?</a:t>
                      </a:r>
                    </a:p>
                    <a:p>
                      <a:pPr marL="342900" indent="-342900">
                        <a:buFontTx/>
                        <a:buAutoNum type="arabicPeriod"/>
                      </a:pPr>
                      <a:endParaRPr lang="en-US" sz="1200" dirty="0"/>
                    </a:p>
                    <a:p>
                      <a:pPr marL="342900" indent="-342900">
                        <a:buFontTx/>
                        <a:buAutoNum type="arabicPeriod"/>
                      </a:pPr>
                      <a:r>
                        <a:rPr lang="en-US" sz="1200" dirty="0"/>
                        <a:t>How are plants and animals adapted to live in a mountain biome?</a:t>
                      </a:r>
                    </a:p>
                    <a:p>
                      <a:pPr marL="342900" indent="-342900">
                        <a:buFontTx/>
                        <a:buAutoNum type="arabicPeriod"/>
                      </a:pPr>
                      <a:endParaRPr lang="en-US" sz="1200" dirty="0"/>
                    </a:p>
                    <a:p>
                      <a:pPr marL="342900" indent="-342900">
                        <a:buFontTx/>
                        <a:buAutoNum type="arabicPeriod"/>
                      </a:pPr>
                      <a:r>
                        <a:rPr lang="en-US" sz="1200" dirty="0"/>
                        <a:t>How are humans using mountains environments?</a:t>
                      </a:r>
                    </a:p>
                    <a:p>
                      <a:pPr marL="342900" indent="-342900">
                        <a:buFontTx/>
                        <a:buAutoNum type="arabicPeriod"/>
                      </a:pPr>
                      <a:endParaRPr lang="en-US" sz="1200" dirty="0"/>
                    </a:p>
                    <a:p>
                      <a:pPr marL="342900" indent="-342900">
                        <a:buFontTx/>
                        <a:buAutoNum type="arabicPeriod"/>
                      </a:pPr>
                      <a:r>
                        <a:rPr lang="en-US" sz="1200" dirty="0"/>
                        <a:t>What are the threats and challenges to mountain environments?</a:t>
                      </a:r>
                    </a:p>
                    <a:p>
                      <a:pPr marL="342900" indent="-342900">
                        <a:buFontTx/>
                        <a:buAutoNum type="arabicPeriod"/>
                      </a:pPr>
                      <a:endParaRPr lang="en-US" sz="1200" dirty="0"/>
                    </a:p>
                    <a:p>
                      <a:pPr marL="342900" indent="-342900">
                        <a:buFontTx/>
                        <a:buAutoNum type="arabicPeriod"/>
                      </a:pPr>
                      <a:r>
                        <a:rPr lang="en-US" sz="1200" dirty="0"/>
                        <a:t>Is tourism sustainable in the mountains?</a:t>
                      </a:r>
                    </a:p>
                    <a:p>
                      <a:pPr marL="342900" indent="-342900">
                        <a:buFontTx/>
                        <a:buAutoNum type="arabicPeriod"/>
                      </a:pPr>
                      <a:endParaRPr lang="en-US" sz="1200" dirty="0"/>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200" dirty="0"/>
                        <a:t>10. Revision and end of topic assessment</a:t>
                      </a:r>
                    </a:p>
                  </a:txBody>
                  <a:tcPr/>
                </a:tc>
                <a:tc>
                  <a:txBody>
                    <a:bodyPr/>
                    <a:lstStyle/>
                    <a:p>
                      <a:r>
                        <a:rPr lang="en-US" sz="1400" kern="1200" dirty="0">
                          <a:solidFill>
                            <a:schemeClr val="dk1"/>
                          </a:solidFill>
                          <a:effectLst/>
                          <a:latin typeface="+mn-lt"/>
                          <a:ea typeface="+mn-ea"/>
                          <a:cs typeface="+mn-cs"/>
                        </a:rPr>
                        <a:t>*Name and be able to locate the world’s major mountains and mountains ranges.</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*Know and be able to identify the major features of a mountain and mountain environments.</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*Describe and explain the processes of how mountains are formed.</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*Describe the climate of a mountain environment/biome and compare it to a location in the UK.</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*Name animals and plants that live in mountain environments and describe and explain how they are adapted to survive there.</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*Describe and explain how humans are using mountain environments and how land use has changed over time.</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*Describe and explain the threats and challenges mountain environments face in the 21</a:t>
                      </a:r>
                      <a:r>
                        <a:rPr lang="en-US" sz="1400" kern="1200" baseline="30000" dirty="0">
                          <a:solidFill>
                            <a:schemeClr val="dk1"/>
                          </a:solidFill>
                          <a:effectLst/>
                          <a:latin typeface="+mn-lt"/>
                          <a:ea typeface="+mn-ea"/>
                          <a:cs typeface="+mn-cs"/>
                        </a:rPr>
                        <a:t>st</a:t>
                      </a:r>
                      <a:r>
                        <a:rPr lang="en-US" sz="1400" kern="1200" dirty="0">
                          <a:solidFill>
                            <a:schemeClr val="dk1"/>
                          </a:solidFill>
                          <a:effectLst/>
                          <a:latin typeface="+mn-lt"/>
                          <a:ea typeface="+mn-ea"/>
                          <a:cs typeface="+mn-cs"/>
                        </a:rPr>
                        <a:t> century.</a:t>
                      </a:r>
                      <a:endParaRPr lang="en-GB" sz="1400" kern="1200" dirty="0">
                        <a:solidFill>
                          <a:schemeClr val="dk1"/>
                        </a:solidFill>
                        <a:effectLst/>
                        <a:latin typeface="+mn-lt"/>
                        <a:ea typeface="+mn-ea"/>
                        <a:cs typeface="+mn-cs"/>
                      </a:endParaRPr>
                    </a:p>
                    <a:p>
                      <a:r>
                        <a:rPr lang="en-US" sz="1400" kern="1200" dirty="0">
                          <a:solidFill>
                            <a:schemeClr val="dk1"/>
                          </a:solidFill>
                          <a:effectLst/>
                          <a:latin typeface="+mn-lt"/>
                          <a:ea typeface="+mn-ea"/>
                          <a:cs typeface="+mn-cs"/>
                        </a:rPr>
                        <a:t>*Through geographical enquiry, debate and consider if mountain environments can support tourism sustainably in the 21</a:t>
                      </a:r>
                      <a:r>
                        <a:rPr lang="en-US" sz="1400" kern="1200" baseline="30000" dirty="0">
                          <a:solidFill>
                            <a:schemeClr val="dk1"/>
                          </a:solidFill>
                          <a:effectLst/>
                          <a:latin typeface="+mn-lt"/>
                          <a:ea typeface="+mn-ea"/>
                          <a:cs typeface="+mn-cs"/>
                        </a:rPr>
                        <a:t>st</a:t>
                      </a:r>
                      <a:r>
                        <a:rPr lang="en-US" sz="1400" kern="1200" dirty="0">
                          <a:solidFill>
                            <a:schemeClr val="dk1"/>
                          </a:solidFill>
                          <a:effectLst/>
                          <a:latin typeface="+mn-lt"/>
                          <a:ea typeface="+mn-ea"/>
                          <a:cs typeface="+mn-cs"/>
                        </a:rPr>
                        <a:t> century.</a:t>
                      </a:r>
                      <a:endParaRPr lang="en-GB" sz="1400" kern="1200" dirty="0">
                        <a:solidFill>
                          <a:schemeClr val="dk1"/>
                        </a:solidFill>
                        <a:effectLst/>
                        <a:latin typeface="+mn-lt"/>
                        <a:ea typeface="+mn-ea"/>
                        <a:cs typeface="+mn-cs"/>
                      </a:endParaRPr>
                    </a:p>
                    <a:p>
                      <a:endParaRPr lang="en-GB" sz="1600" dirty="0"/>
                    </a:p>
                  </a:txBody>
                  <a:tcPr/>
                </a:tc>
                <a:tc>
                  <a:txBody>
                    <a:bodyPr/>
                    <a:lstStyle/>
                    <a:p>
                      <a:r>
                        <a:rPr lang="en-US" sz="1400" kern="1200" dirty="0">
                          <a:solidFill>
                            <a:schemeClr val="dk1"/>
                          </a:solidFill>
                          <a:effectLst/>
                          <a:latin typeface="+mn-lt"/>
                          <a:ea typeface="+mn-ea"/>
                          <a:cs typeface="+mn-cs"/>
                        </a:rPr>
                        <a:t>* </a:t>
                      </a:r>
                      <a:r>
                        <a:rPr lang="en-GB" sz="1400" kern="1200" dirty="0">
                          <a:solidFill>
                            <a:schemeClr val="dk1"/>
                          </a:solidFill>
                          <a:effectLst/>
                          <a:latin typeface="+mn-lt"/>
                          <a:ea typeface="+mn-ea"/>
                          <a:cs typeface="+mn-cs"/>
                        </a:rPr>
                        <a:t>Use maps, atlases, globes and digital/computer mapping to locate countries and describe features studied.</a:t>
                      </a:r>
                    </a:p>
                    <a:p>
                      <a:r>
                        <a:rPr lang="en-GB" sz="1400" kern="1200" dirty="0">
                          <a:solidFill>
                            <a:schemeClr val="dk1"/>
                          </a:solidFill>
                          <a:effectLst/>
                          <a:latin typeface="+mn-lt"/>
                          <a:ea typeface="+mn-ea"/>
                          <a:cs typeface="+mn-cs"/>
                        </a:rPr>
                        <a:t>* Use of aerial and satellite photographs.</a:t>
                      </a:r>
                    </a:p>
                    <a:p>
                      <a:r>
                        <a:rPr lang="en-US" sz="1400" kern="1200" dirty="0">
                          <a:solidFill>
                            <a:schemeClr val="dk1"/>
                          </a:solidFill>
                          <a:effectLst/>
                          <a:latin typeface="+mn-lt"/>
                          <a:ea typeface="+mn-ea"/>
                          <a:cs typeface="+mn-cs"/>
                        </a:rPr>
                        <a:t>* </a:t>
                      </a:r>
                      <a:r>
                        <a:rPr lang="en-GB" sz="1400" kern="1200" dirty="0">
                          <a:solidFill>
                            <a:schemeClr val="dk1"/>
                          </a:solidFill>
                          <a:effectLst/>
                          <a:latin typeface="+mn-lt"/>
                          <a:ea typeface="+mn-ea"/>
                          <a:cs typeface="+mn-cs"/>
                        </a:rPr>
                        <a:t>Use Geographical Information Systems (GIS) to view, analyse and interpret places and data.</a:t>
                      </a:r>
                    </a:p>
                    <a:p>
                      <a:r>
                        <a:rPr lang="en-US" sz="1400" kern="1200" dirty="0">
                          <a:solidFill>
                            <a:schemeClr val="dk1"/>
                          </a:solidFill>
                          <a:effectLst/>
                          <a:latin typeface="+mn-lt"/>
                          <a:ea typeface="+mn-ea"/>
                          <a:cs typeface="+mn-cs"/>
                        </a:rPr>
                        <a:t>*</a:t>
                      </a:r>
                      <a:r>
                        <a:rPr lang="en-GB" sz="1400" kern="1200" dirty="0">
                          <a:solidFill>
                            <a:schemeClr val="dk1"/>
                          </a:solidFill>
                          <a:effectLst/>
                          <a:latin typeface="+mn-lt"/>
                          <a:ea typeface="+mn-ea"/>
                          <a:cs typeface="+mn-cs"/>
                        </a:rPr>
                        <a:t>Select and construct appropriate graphs and charts to present data, using appropriate scales.</a:t>
                      </a:r>
                    </a:p>
                    <a:p>
                      <a:r>
                        <a:rPr lang="en-GB" sz="1400" kern="1200" dirty="0">
                          <a:solidFill>
                            <a:schemeClr val="dk1"/>
                          </a:solidFill>
                          <a:effectLst/>
                          <a:latin typeface="+mn-lt"/>
                          <a:ea typeface="+mn-ea"/>
                          <a:cs typeface="+mn-cs"/>
                        </a:rPr>
                        <a:t>*Plot information on graphs when axes and scales are provided.</a:t>
                      </a:r>
                    </a:p>
                    <a:p>
                      <a:r>
                        <a:rPr lang="en-GB" sz="1400" kern="1200" dirty="0">
                          <a:solidFill>
                            <a:schemeClr val="dk1"/>
                          </a:solidFill>
                          <a:effectLst/>
                          <a:latin typeface="+mn-lt"/>
                          <a:ea typeface="+mn-ea"/>
                          <a:cs typeface="+mn-cs"/>
                        </a:rPr>
                        <a:t>*Interpret and extract information from different types of maps, graphs and charts.</a:t>
                      </a:r>
                    </a:p>
                    <a:p>
                      <a:r>
                        <a:rPr lang="en-GB" sz="1400" kern="1200" dirty="0">
                          <a:solidFill>
                            <a:schemeClr val="dk1"/>
                          </a:solidFill>
                          <a:effectLst/>
                          <a:latin typeface="+mn-lt"/>
                          <a:ea typeface="+mn-ea"/>
                          <a:cs typeface="+mn-cs"/>
                        </a:rPr>
                        <a:t>*Demonstrate the ability to: identify questions and sequences of enquiry write descriptively, analytically and critically communicate their ideas effectively.</a:t>
                      </a:r>
                    </a:p>
                    <a:p>
                      <a:r>
                        <a:rPr lang="en-GB" sz="1400" kern="1200" dirty="0">
                          <a:solidFill>
                            <a:schemeClr val="dk1"/>
                          </a:solidFill>
                          <a:effectLst/>
                          <a:latin typeface="+mn-lt"/>
                          <a:ea typeface="+mn-ea"/>
                          <a:cs typeface="+mn-cs"/>
                        </a:rPr>
                        <a:t>*Develop thinking like a geographer skills - be able to communicate information in ways suitable for a range of target audiences.</a:t>
                      </a:r>
                    </a:p>
                    <a:p>
                      <a:endParaRPr lang="en-GB" sz="1400" dirty="0"/>
                    </a:p>
                  </a:txBody>
                  <a:tcPr/>
                </a:tc>
                <a:extLst>
                  <a:ext uri="{0D108BD9-81ED-4DB2-BD59-A6C34878D82A}">
                    <a16:rowId xmlns:a16="http://schemas.microsoft.com/office/drawing/2014/main" val="1608455315"/>
                  </a:ext>
                </a:extLst>
              </a:tr>
            </a:tbl>
          </a:graphicData>
        </a:graphic>
      </p:graphicFrame>
      <p:pic>
        <p:nvPicPr>
          <p:cNvPr id="5" name="Picture 4" descr="A screenshot of a child and child looking at a paper&#10;&#10;Description automatically generated with low confidence">
            <a:extLst>
              <a:ext uri="{FF2B5EF4-FFF2-40B4-BE49-F238E27FC236}">
                <a16:creationId xmlns:a16="http://schemas.microsoft.com/office/drawing/2014/main" id="{9435277E-5970-A438-1115-BDA3726D75F6}"/>
              </a:ext>
            </a:extLst>
          </p:cNvPr>
          <p:cNvPicPr>
            <a:picLocks noChangeAspect="1"/>
          </p:cNvPicPr>
          <p:nvPr/>
        </p:nvPicPr>
        <p:blipFill rotWithShape="1">
          <a:blip r:embed="rId2">
            <a:extLst>
              <a:ext uri="{28A0092B-C50C-407E-A947-70E740481C1C}">
                <a14:useLocalDpi xmlns:a14="http://schemas.microsoft.com/office/drawing/2010/main" val="0"/>
              </a:ext>
            </a:extLst>
          </a:blip>
          <a:srcRect l="4387" t="17254" r="71947" b="52492"/>
          <a:stretch/>
        </p:blipFill>
        <p:spPr bwMode="auto">
          <a:xfrm>
            <a:off x="64656" y="51090"/>
            <a:ext cx="1261841" cy="907298"/>
          </a:xfrm>
          <a:prstGeom prst="rect">
            <a:avLst/>
          </a:prstGeom>
          <a:ln>
            <a:noFill/>
          </a:ln>
          <a:extLst>
            <a:ext uri="{53640926-AAD7-44D8-BBD7-CCE9431645EC}">
              <a14:shadowObscured xmlns:a14="http://schemas.microsoft.com/office/drawing/2010/main"/>
            </a:ext>
          </a:extLst>
        </p:spPr>
      </p:pic>
      <p:pic>
        <p:nvPicPr>
          <p:cNvPr id="6" name="Picture 5" descr="A screenshot of a computer&#10;&#10;Description automatically generated with medium confidence">
            <a:extLst>
              <a:ext uri="{FF2B5EF4-FFF2-40B4-BE49-F238E27FC236}">
                <a16:creationId xmlns:a16="http://schemas.microsoft.com/office/drawing/2014/main" id="{F035454F-C2BE-F018-9B38-E85EEB83CFF3}"/>
              </a:ext>
            </a:extLst>
          </p:cNvPr>
          <p:cNvPicPr>
            <a:picLocks noChangeAspect="1"/>
          </p:cNvPicPr>
          <p:nvPr/>
        </p:nvPicPr>
        <p:blipFill rotWithShape="1">
          <a:blip r:embed="rId3">
            <a:extLst>
              <a:ext uri="{28A0092B-C50C-407E-A947-70E740481C1C}">
                <a14:useLocalDpi xmlns:a14="http://schemas.microsoft.com/office/drawing/2010/main" val="0"/>
              </a:ext>
            </a:extLst>
          </a:blip>
          <a:srcRect l="27786" t="13000" r="28872" b="12547"/>
          <a:stretch/>
        </p:blipFill>
        <p:spPr bwMode="auto">
          <a:xfrm>
            <a:off x="10982036" y="51091"/>
            <a:ext cx="1145308" cy="11065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2750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1322</Words>
  <Application>Microsoft Office PowerPoint</Application>
  <PresentationFormat>Widescreen</PresentationFormat>
  <Paragraphs>123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Year 5 – Geography Autumn Term</vt:lpstr>
      <vt:lpstr>Year 5 – Geography Spring Term</vt:lpstr>
      <vt:lpstr>Year 5 – Geography Summer Term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 – Geography Autumn Term</dc:title>
  <dc:creator>Luc Mitchem</dc:creator>
  <cp:lastModifiedBy>Luc Mitchem</cp:lastModifiedBy>
  <cp:revision>1</cp:revision>
  <dcterms:created xsi:type="dcterms:W3CDTF">2023-11-29T20:02:12Z</dcterms:created>
  <dcterms:modified xsi:type="dcterms:W3CDTF">2023-11-29T20:03:35Z</dcterms:modified>
</cp:coreProperties>
</file>