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58" r:id="rId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DC2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193C0BE-4DAE-C703-8BA4-26C0415BAD4A}" v="43" dt="2026-06-09T14:45:30.31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75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33F43-04FA-4EB0-964F-DCD03EB1DFB6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F2FC4-528F-4354-AECF-565450E1E7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931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33F43-04FA-4EB0-964F-DCD03EB1DFB6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F2FC4-528F-4354-AECF-565450E1E7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636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33F43-04FA-4EB0-964F-DCD03EB1DFB6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F2FC4-528F-4354-AECF-565450E1E7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2904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33F43-04FA-4EB0-964F-DCD03EB1DFB6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F2FC4-528F-4354-AECF-565450E1E7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296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33F43-04FA-4EB0-964F-DCD03EB1DFB6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F2FC4-528F-4354-AECF-565450E1E7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074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33F43-04FA-4EB0-964F-DCD03EB1DFB6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F2FC4-528F-4354-AECF-565450E1E7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8760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33F43-04FA-4EB0-964F-DCD03EB1DFB6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F2FC4-528F-4354-AECF-565450E1E7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541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33F43-04FA-4EB0-964F-DCD03EB1DFB6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F2FC4-528F-4354-AECF-565450E1E7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535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33F43-04FA-4EB0-964F-DCD03EB1DFB6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F2FC4-528F-4354-AECF-565450E1E7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02202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33F43-04FA-4EB0-964F-DCD03EB1DFB6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F2FC4-528F-4354-AECF-565450E1E7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529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33F43-04FA-4EB0-964F-DCD03EB1DFB6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F2FC4-528F-4354-AECF-565450E1E7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8807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33F43-04FA-4EB0-964F-DCD03EB1DFB6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F2FC4-528F-4354-AECF-565450E1E7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6237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85" y="96520"/>
            <a:ext cx="10152943" cy="6734175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0" y="6577781"/>
            <a:ext cx="10553588" cy="190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391318" y="687040"/>
            <a:ext cx="11409363" cy="60215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8513294" y="570751"/>
            <a:ext cx="1800862" cy="81092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chemeClr val="tx1"/>
                </a:solidFill>
              </a:rPr>
              <a:t>Unit 4: Geometry and Measures</a:t>
            </a:r>
          </a:p>
        </p:txBody>
      </p:sp>
      <p:sp>
        <p:nvSpPr>
          <p:cNvPr id="38" name="Rectangle 37"/>
          <p:cNvSpPr/>
          <p:nvPr/>
        </p:nvSpPr>
        <p:spPr>
          <a:xfrm>
            <a:off x="616086" y="528472"/>
            <a:ext cx="3057269" cy="81092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solidFill>
                <a:schemeClr val="tx1"/>
              </a:solidFill>
            </a:endParaRPr>
          </a:p>
          <a:p>
            <a:pPr algn="ctr"/>
            <a:r>
              <a:rPr lang="en-US" sz="1600">
                <a:solidFill>
                  <a:schemeClr val="tx1"/>
                </a:solidFill>
              </a:rPr>
              <a:t>Unit 1: Properties of Number</a:t>
            </a:r>
          </a:p>
          <a:p>
            <a:pPr algn="ctr"/>
            <a:r>
              <a:rPr lang="en-US" sz="1600">
                <a:solidFill>
                  <a:schemeClr val="tx1"/>
                </a:solidFill>
              </a:rPr>
              <a:t>Access test 1A</a:t>
            </a:r>
          </a:p>
        </p:txBody>
      </p:sp>
      <p:sp>
        <p:nvSpPr>
          <p:cNvPr id="39" name="Rectangle 38"/>
          <p:cNvSpPr/>
          <p:nvPr/>
        </p:nvSpPr>
        <p:spPr>
          <a:xfrm>
            <a:off x="3716270" y="548490"/>
            <a:ext cx="4743455" cy="83299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b="1">
              <a:solidFill>
                <a:schemeClr val="tx1"/>
              </a:solidFill>
            </a:endParaRPr>
          </a:p>
          <a:p>
            <a:pPr algn="ctr"/>
            <a:r>
              <a:rPr lang="en-US" sz="1600">
                <a:solidFill>
                  <a:schemeClr val="tx1"/>
                </a:solidFill>
              </a:rPr>
              <a:t>Unit 1&amp;2 : Calculating with directed numbers</a:t>
            </a:r>
          </a:p>
          <a:p>
            <a:pPr algn="ctr"/>
            <a:endParaRPr lang="en-US" sz="1600">
              <a:solidFill>
                <a:schemeClr val="tx1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10328117" y="367341"/>
            <a:ext cx="1738695" cy="602150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600"/>
              <a:t>  </a:t>
            </a:r>
            <a:r>
              <a:rPr lang="en-US" sz="1600">
                <a:solidFill>
                  <a:schemeClr val="tx1"/>
                </a:solidFill>
              </a:rPr>
              <a:t>Y7 25-26</a:t>
            </a:r>
          </a:p>
          <a:p>
            <a:pPr algn="ctr"/>
            <a:r>
              <a:rPr lang="en-US" sz="1600">
                <a:solidFill>
                  <a:schemeClr val="tx1"/>
                </a:solidFill>
              </a:rPr>
              <a:t>This scheme of learning is a transition from White Rose V2 units and WR V3 units as these are released .  To address the attainment gaps it will be supplemented with work on KS2 key skills and materials from the NCETM, Checkpoints and Securing Foundations at Y7 intervention  Decks 1-6</a:t>
            </a:r>
            <a:endParaRPr lang="en-GB" sz="160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BE733C7-D7A9-41E5-99BA-C3F2BEB8EA83}"/>
              </a:ext>
            </a:extLst>
          </p:cNvPr>
          <p:cNvSpPr/>
          <p:nvPr/>
        </p:nvSpPr>
        <p:spPr>
          <a:xfrm>
            <a:off x="613852" y="1397384"/>
            <a:ext cx="2102738" cy="109441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chemeClr val="tx1"/>
                </a:solidFill>
              </a:rPr>
              <a:t>Properties of Number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1DF19F3-25D8-4A58-9E48-B1E8543B84B0}"/>
              </a:ext>
            </a:extLst>
          </p:cNvPr>
          <p:cNvSpPr/>
          <p:nvPr/>
        </p:nvSpPr>
        <p:spPr>
          <a:xfrm>
            <a:off x="2744642" y="1407171"/>
            <a:ext cx="917229" cy="109441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chemeClr val="tx1"/>
                </a:solidFill>
              </a:rPr>
              <a:t>Rounding and Estimating</a:t>
            </a:r>
            <a:endParaRPr lang="en-US" sz="1100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EC25A55-66C7-460D-9FCD-73B69654FE59}"/>
              </a:ext>
            </a:extLst>
          </p:cNvPr>
          <p:cNvSpPr/>
          <p:nvPr/>
        </p:nvSpPr>
        <p:spPr>
          <a:xfrm>
            <a:off x="8478624" y="1416639"/>
            <a:ext cx="1800862" cy="110129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chemeClr val="tx1"/>
                </a:solidFill>
              </a:rPr>
              <a:t>Angles and Polygons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4ACDF5A-4D53-4BA9-8A78-F2D2DFFADD1E}"/>
              </a:ext>
            </a:extLst>
          </p:cNvPr>
          <p:cNvSpPr/>
          <p:nvPr/>
        </p:nvSpPr>
        <p:spPr>
          <a:xfrm>
            <a:off x="3721326" y="1408784"/>
            <a:ext cx="1473453" cy="109441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chemeClr val="tx1"/>
                </a:solidFill>
              </a:rPr>
              <a:t>Place Value, Ordering and Rounding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8B8909E-57A7-429A-9BBB-5E212D8079C4}"/>
              </a:ext>
            </a:extLst>
          </p:cNvPr>
          <p:cNvSpPr/>
          <p:nvPr/>
        </p:nvSpPr>
        <p:spPr>
          <a:xfrm>
            <a:off x="6934049" y="1426612"/>
            <a:ext cx="1544575" cy="109441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chemeClr val="tx1"/>
                </a:solidFill>
              </a:rPr>
              <a:t>Four Operations</a:t>
            </a:r>
            <a:endParaRPr lang="en-US" sz="1400">
              <a:solidFill>
                <a:schemeClr val="tx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1B04C7E-DFD8-4526-BCD8-01B6F36CDE31}"/>
              </a:ext>
            </a:extLst>
          </p:cNvPr>
          <p:cNvSpPr/>
          <p:nvPr/>
        </p:nvSpPr>
        <p:spPr>
          <a:xfrm>
            <a:off x="5242591" y="1423514"/>
            <a:ext cx="1703125" cy="108754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chemeClr val="tx1"/>
                </a:solidFill>
              </a:rPr>
              <a:t>Directed Numbers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D2C9938-51BF-490A-A473-5FA21F5FD183}"/>
              </a:ext>
            </a:extLst>
          </p:cNvPr>
          <p:cNvSpPr/>
          <p:nvPr/>
        </p:nvSpPr>
        <p:spPr>
          <a:xfrm>
            <a:off x="6983711" y="3474052"/>
            <a:ext cx="1499542" cy="114699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solidFill>
                <a:schemeClr val="tx1"/>
              </a:solidFill>
            </a:endParaRPr>
          </a:p>
          <a:p>
            <a:pPr algn="ctr"/>
            <a:r>
              <a:rPr lang="en-US" sz="1600">
                <a:solidFill>
                  <a:schemeClr val="tx1"/>
                </a:solidFill>
              </a:rPr>
              <a:t>Add and subtract fractions</a:t>
            </a:r>
          </a:p>
          <a:p>
            <a:pPr algn="ctr"/>
            <a:endParaRPr lang="en-US" sz="1600">
              <a:solidFill>
                <a:schemeClr val="tx1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6F0F324-8C45-4D75-9A1B-34C0402E1C9E}"/>
              </a:ext>
            </a:extLst>
          </p:cNvPr>
          <p:cNvSpPr/>
          <p:nvPr/>
        </p:nvSpPr>
        <p:spPr>
          <a:xfrm>
            <a:off x="2524909" y="3472454"/>
            <a:ext cx="2059143" cy="113007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chemeClr val="tx1"/>
                </a:solidFill>
              </a:rPr>
              <a:t>Four operations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FCEBD5B-E854-4EDE-9F4C-1013C4C6E50D}"/>
              </a:ext>
            </a:extLst>
          </p:cNvPr>
          <p:cNvSpPr/>
          <p:nvPr/>
        </p:nvSpPr>
        <p:spPr>
          <a:xfrm>
            <a:off x="657449" y="3453324"/>
            <a:ext cx="2059142" cy="112455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chemeClr val="tx1"/>
                </a:solidFill>
              </a:rPr>
              <a:t>Fractions and Percentages of Amounts</a:t>
            </a:r>
            <a:endParaRPr lang="en-US" sz="1400">
              <a:solidFill>
                <a:schemeClr val="tx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3733258-F995-4E4C-B900-29291ADA9D1D}"/>
              </a:ext>
            </a:extLst>
          </p:cNvPr>
          <p:cNvSpPr/>
          <p:nvPr/>
        </p:nvSpPr>
        <p:spPr>
          <a:xfrm>
            <a:off x="4584053" y="3463608"/>
            <a:ext cx="2443982" cy="112455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chemeClr val="tx1"/>
                </a:solidFill>
              </a:rPr>
              <a:t>Fractions, Decimals, Percentages.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7E0CE8D-2EF3-4F08-92E0-62ABEBE12AD3}"/>
              </a:ext>
            </a:extLst>
          </p:cNvPr>
          <p:cNvSpPr/>
          <p:nvPr/>
        </p:nvSpPr>
        <p:spPr>
          <a:xfrm>
            <a:off x="8526315" y="3472454"/>
            <a:ext cx="1774819" cy="112455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chemeClr val="tx1"/>
                </a:solidFill>
              </a:rPr>
              <a:t>Perimeter and Area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9264B04-F50A-4C22-8A3B-B2F295777F9B}"/>
              </a:ext>
            </a:extLst>
          </p:cNvPr>
          <p:cNvSpPr/>
          <p:nvPr/>
        </p:nvSpPr>
        <p:spPr>
          <a:xfrm>
            <a:off x="582204" y="5524920"/>
            <a:ext cx="1771324" cy="95169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/>
                </a:solidFill>
              </a:rPr>
              <a:t>Sequences</a:t>
            </a:r>
            <a:endParaRPr lang="en-US" sz="1600">
              <a:solidFill>
                <a:schemeClr val="tx1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3CC80EF-09D6-4E6D-9317-DB1F054019FA}"/>
              </a:ext>
            </a:extLst>
          </p:cNvPr>
          <p:cNvSpPr/>
          <p:nvPr/>
        </p:nvSpPr>
        <p:spPr>
          <a:xfrm>
            <a:off x="2374706" y="5514679"/>
            <a:ext cx="1892402" cy="93424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/>
                </a:solidFill>
              </a:rPr>
              <a:t>Algebraic notation and Substitution</a:t>
            </a:r>
            <a:endParaRPr lang="en-US" sz="1600">
              <a:solidFill>
                <a:schemeClr val="tx1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1403477-8CF0-4A66-AF90-FB51AB118073}"/>
              </a:ext>
            </a:extLst>
          </p:cNvPr>
          <p:cNvSpPr/>
          <p:nvPr/>
        </p:nvSpPr>
        <p:spPr>
          <a:xfrm>
            <a:off x="4288286" y="5510525"/>
            <a:ext cx="2089018" cy="91906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/>
                </a:solidFill>
              </a:rPr>
              <a:t>Expressions and Equations</a:t>
            </a:r>
            <a:endParaRPr lang="en-US" sz="1600">
              <a:solidFill>
                <a:schemeClr val="tx1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97C6205-5DB3-4CA1-B813-1AF2D9DED938}"/>
              </a:ext>
            </a:extLst>
          </p:cNvPr>
          <p:cNvSpPr/>
          <p:nvPr/>
        </p:nvSpPr>
        <p:spPr>
          <a:xfrm>
            <a:off x="6983711" y="5483822"/>
            <a:ext cx="1669771" cy="91906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chemeClr val="tx1"/>
                </a:solidFill>
              </a:rPr>
              <a:t>Graphing</a:t>
            </a:r>
          </a:p>
          <a:p>
            <a:pPr algn="ctr"/>
            <a:r>
              <a:rPr lang="en-US" sz="1600">
                <a:solidFill>
                  <a:schemeClr val="tx1"/>
                </a:solidFill>
              </a:rPr>
              <a:t> data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2ABB40E-AAF4-4952-993C-38FCB8D3A6BD}"/>
              </a:ext>
            </a:extLst>
          </p:cNvPr>
          <p:cNvSpPr/>
          <p:nvPr/>
        </p:nvSpPr>
        <p:spPr>
          <a:xfrm>
            <a:off x="8309767" y="5498032"/>
            <a:ext cx="983811" cy="89081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chemeClr val="tx1"/>
                </a:solidFill>
              </a:rPr>
              <a:t>Averages and Range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8B62FB5A-B473-47EF-A5AE-17C716ACED69}"/>
              </a:ext>
            </a:extLst>
          </p:cNvPr>
          <p:cNvSpPr/>
          <p:nvPr/>
        </p:nvSpPr>
        <p:spPr>
          <a:xfrm>
            <a:off x="611038" y="2596048"/>
            <a:ext cx="7909482" cy="8086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600">
                <a:solidFill>
                  <a:schemeClr val="tx1"/>
                </a:solidFill>
              </a:rPr>
              <a:t>Unit 2: Calculating with FDP </a:t>
            </a:r>
          </a:p>
          <a:p>
            <a:pPr algn="ctr"/>
            <a:r>
              <a:rPr lang="en-US" sz="1600">
                <a:solidFill>
                  <a:schemeClr val="tx1"/>
                </a:solidFill>
              </a:rPr>
              <a:t>NCETM Decks 3&amp;4 Multiplicative Reasoning    Access test 1B</a:t>
            </a:r>
          </a:p>
          <a:p>
            <a:pPr algn="ctr"/>
            <a:endParaRPr lang="en-US" sz="1600" b="1">
              <a:solidFill>
                <a:schemeClr val="tx1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924EF39-3CA6-45CD-8DB0-C1D5FFC6D4BB}"/>
              </a:ext>
            </a:extLst>
          </p:cNvPr>
          <p:cNvSpPr/>
          <p:nvPr/>
        </p:nvSpPr>
        <p:spPr>
          <a:xfrm>
            <a:off x="8520520" y="2596048"/>
            <a:ext cx="1792895" cy="8086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chemeClr val="tx1"/>
                </a:solidFill>
              </a:rPr>
              <a:t>Unit 4:Geometry and Measures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930CD09-7739-48BB-92A7-303B6EACED5E}"/>
              </a:ext>
            </a:extLst>
          </p:cNvPr>
          <p:cNvSpPr/>
          <p:nvPr/>
        </p:nvSpPr>
        <p:spPr>
          <a:xfrm>
            <a:off x="608888" y="4658838"/>
            <a:ext cx="5749542" cy="8155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>
              <a:solidFill>
                <a:schemeClr val="tx1"/>
              </a:solidFill>
            </a:endParaRPr>
          </a:p>
          <a:p>
            <a:pPr algn="ctr"/>
            <a:r>
              <a:rPr lang="en-US" sz="1400">
                <a:solidFill>
                  <a:schemeClr val="tx1"/>
                </a:solidFill>
              </a:rPr>
              <a:t>Unit 3: Algebra </a:t>
            </a:r>
          </a:p>
          <a:p>
            <a:pPr algn="ctr"/>
            <a:r>
              <a:rPr lang="en-US" sz="1400">
                <a:solidFill>
                  <a:schemeClr val="tx1"/>
                </a:solidFill>
              </a:rPr>
              <a:t>NCETM Securing Foundations Deck 5 Fractional thinking</a:t>
            </a:r>
            <a:endParaRPr lang="en-US" sz="1600" b="1">
              <a:solidFill>
                <a:schemeClr val="tx1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B5DB03F1-543A-47B4-BD3A-9A8C3F1F5F33}"/>
              </a:ext>
            </a:extLst>
          </p:cNvPr>
          <p:cNvSpPr/>
          <p:nvPr/>
        </p:nvSpPr>
        <p:spPr>
          <a:xfrm>
            <a:off x="6377304" y="4643117"/>
            <a:ext cx="4001212" cy="840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chemeClr val="tx1"/>
                </a:solidFill>
              </a:rPr>
              <a:t>Unit 5: Statistics </a:t>
            </a:r>
            <a:r>
              <a:rPr lang="en-US" sz="1600" err="1">
                <a:solidFill>
                  <a:schemeClr val="tx1"/>
                </a:solidFill>
              </a:rPr>
              <a:t>inc</a:t>
            </a:r>
            <a:r>
              <a:rPr lang="en-US" sz="1600">
                <a:solidFill>
                  <a:schemeClr val="tx1"/>
                </a:solidFill>
              </a:rPr>
              <a:t> probability   Unit 4</a:t>
            </a:r>
          </a:p>
          <a:p>
            <a:pPr algn="ctr"/>
            <a:r>
              <a:rPr lang="en-US" sz="1600">
                <a:solidFill>
                  <a:schemeClr val="tx1"/>
                </a:solidFill>
              </a:rPr>
              <a:t>NCETM Decks 5&amp;6 </a:t>
            </a:r>
          </a:p>
          <a:p>
            <a:pPr algn="ctr"/>
            <a:r>
              <a:rPr lang="en-US" sz="1600">
                <a:solidFill>
                  <a:schemeClr val="tx1"/>
                </a:solidFill>
              </a:rPr>
              <a:t>Access test 2a</a:t>
            </a:r>
            <a:endParaRPr lang="en-US" sz="1600" b="1">
              <a:solidFill>
                <a:schemeClr val="tx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5F40221-08DA-4617-BE9B-3C49E079678C}"/>
              </a:ext>
            </a:extLst>
          </p:cNvPr>
          <p:cNvSpPr/>
          <p:nvPr/>
        </p:nvSpPr>
        <p:spPr>
          <a:xfrm>
            <a:off x="9259889" y="5498032"/>
            <a:ext cx="1125669" cy="90789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chemeClr val="tx1"/>
                </a:solidFill>
              </a:rPr>
              <a:t>Speed,</a:t>
            </a:r>
          </a:p>
          <a:p>
            <a:pPr algn="ctr"/>
            <a:r>
              <a:rPr lang="en-GB" sz="1600">
                <a:solidFill>
                  <a:schemeClr val="tx1"/>
                </a:solidFill>
              </a:rPr>
              <a:t>Distance,</a:t>
            </a:r>
          </a:p>
          <a:p>
            <a:pPr algn="ctr"/>
            <a:r>
              <a:rPr lang="en-GB" sz="1600">
                <a:solidFill>
                  <a:schemeClr val="tx1"/>
                </a:solidFill>
              </a:rPr>
              <a:t>Time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A290016-94B3-49AF-8E9A-F81DAA6907BF}"/>
              </a:ext>
            </a:extLst>
          </p:cNvPr>
          <p:cNvSpPr/>
          <p:nvPr/>
        </p:nvSpPr>
        <p:spPr>
          <a:xfrm>
            <a:off x="6358430" y="5515194"/>
            <a:ext cx="1000561" cy="89081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chemeClr val="tx1"/>
                </a:solidFill>
              </a:rPr>
              <a:t> </a:t>
            </a:r>
            <a:r>
              <a:rPr lang="en-US" sz="1200">
                <a:solidFill>
                  <a:schemeClr val="tx1"/>
                </a:solidFill>
              </a:rPr>
              <a:t>Introduction</a:t>
            </a:r>
            <a:r>
              <a:rPr lang="en-US" sz="1400">
                <a:solidFill>
                  <a:schemeClr val="tx1"/>
                </a:solidFill>
              </a:rPr>
              <a:t> to Probability</a:t>
            </a:r>
          </a:p>
          <a:p>
            <a:pPr algn="ctr"/>
            <a:r>
              <a:rPr lang="en-US" sz="1400">
                <a:solidFill>
                  <a:schemeClr val="tx1"/>
                </a:solidFill>
              </a:rPr>
              <a:t>WR 7 V2</a:t>
            </a:r>
          </a:p>
        </p:txBody>
      </p:sp>
    </p:spTree>
    <p:extLst>
      <p:ext uri="{BB962C8B-B14F-4D97-AF65-F5344CB8AC3E}">
        <p14:creationId xmlns:p14="http://schemas.microsoft.com/office/powerpoint/2010/main" val="2140011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912"/>
            <a:ext cx="10152943" cy="6734175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0" y="6577781"/>
            <a:ext cx="10553588" cy="190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417900" y="421776"/>
            <a:ext cx="11409363" cy="63301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596501" y="528473"/>
            <a:ext cx="5418854" cy="81092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b="1">
              <a:solidFill>
                <a:schemeClr val="tx1"/>
              </a:solidFill>
            </a:endParaRPr>
          </a:p>
          <a:p>
            <a:pPr algn="ctr"/>
            <a:r>
              <a:rPr lang="en-US" sz="1600">
                <a:solidFill>
                  <a:schemeClr val="tx1"/>
                </a:solidFill>
              </a:rPr>
              <a:t>Unit 1: Mastery of Number           Access Test 2B                                                      Unit 3  Algebra</a:t>
            </a:r>
          </a:p>
          <a:p>
            <a:pPr algn="ctr"/>
            <a:endParaRPr lang="en-US" sz="1600" b="1">
              <a:solidFill>
                <a:schemeClr val="tx1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6078666" y="513937"/>
            <a:ext cx="4140906" cy="83299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600">
                <a:solidFill>
                  <a:schemeClr val="tx1"/>
                </a:solidFill>
              </a:rPr>
              <a:t>Unit 2a: Calculating with Fractions</a:t>
            </a:r>
          </a:p>
        </p:txBody>
      </p:sp>
      <p:sp>
        <p:nvSpPr>
          <p:cNvPr id="47" name="Rectangle 46"/>
          <p:cNvSpPr/>
          <p:nvPr/>
        </p:nvSpPr>
        <p:spPr>
          <a:xfrm>
            <a:off x="10296315" y="274876"/>
            <a:ext cx="1800862" cy="6189688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400"/>
              <a:t>Y8 White Rose Version 3. </a:t>
            </a:r>
            <a:endParaRPr lang="en-US" sz="1400">
              <a:ea typeface="Calibri"/>
              <a:cs typeface="Calibri"/>
            </a:endParaRPr>
          </a:p>
          <a:p>
            <a:pPr algn="ctr"/>
            <a:r>
              <a:rPr lang="en-US" sz="1400"/>
              <a:t>Intervention 25-26</a:t>
            </a:r>
            <a:endParaRPr lang="en-US" sz="1400">
              <a:ea typeface="Calibri"/>
              <a:cs typeface="Calibri"/>
            </a:endParaRPr>
          </a:p>
          <a:p>
            <a:pPr algn="ctr"/>
            <a:r>
              <a:rPr lang="en-US" sz="1400"/>
              <a:t>To reduce the attainment gap this is supplemented with work on KS2 key skills and Unit 5&amp;6 from the NCETM  Checkpoints and Securing Foundations at Y7 </a:t>
            </a:r>
            <a:r>
              <a:rPr lang="en-US" sz="1400" err="1"/>
              <a:t>programme</a:t>
            </a:r>
            <a:r>
              <a:rPr lang="en-US" sz="1400"/>
              <a:t>.</a:t>
            </a:r>
            <a:r>
              <a:rPr lang="en-US" sz="1600"/>
              <a:t>  </a:t>
            </a:r>
            <a:endParaRPr lang="en-GB" sz="160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BE733C7-D7A9-41E5-99BA-C3F2BEB8EA83}"/>
              </a:ext>
            </a:extLst>
          </p:cNvPr>
          <p:cNvSpPr/>
          <p:nvPr/>
        </p:nvSpPr>
        <p:spPr>
          <a:xfrm>
            <a:off x="604603" y="1407171"/>
            <a:ext cx="1816590" cy="109441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chemeClr val="tx1"/>
                </a:solidFill>
              </a:rPr>
              <a:t>Revision and consolidation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1DF19F3-25D8-4A58-9E48-B1E8543B84B0}"/>
              </a:ext>
            </a:extLst>
          </p:cNvPr>
          <p:cNvSpPr/>
          <p:nvPr/>
        </p:nvSpPr>
        <p:spPr>
          <a:xfrm>
            <a:off x="2487822" y="1407170"/>
            <a:ext cx="1632082" cy="109441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/>
                </a:solidFill>
              </a:rPr>
              <a:t>Standard Form</a:t>
            </a:r>
            <a:endParaRPr lang="en-US" sz="1600">
              <a:solidFill>
                <a:schemeClr val="tx1"/>
              </a:solidFill>
            </a:endParaRPr>
          </a:p>
          <a:p>
            <a:pPr algn="ctr"/>
            <a:endParaRPr lang="en-US" sz="1100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EC25A55-66C7-460D-9FCD-73B69654FE59}"/>
              </a:ext>
            </a:extLst>
          </p:cNvPr>
          <p:cNvSpPr/>
          <p:nvPr/>
        </p:nvSpPr>
        <p:spPr>
          <a:xfrm>
            <a:off x="4173447" y="1423234"/>
            <a:ext cx="1841908" cy="10783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/>
                </a:solidFill>
              </a:rPr>
              <a:t>Indices</a:t>
            </a:r>
            <a:endParaRPr lang="en-US" sz="160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4ACDF5A-4D53-4BA9-8A78-F2D2DFFADD1E}"/>
              </a:ext>
            </a:extLst>
          </p:cNvPr>
          <p:cNvSpPr/>
          <p:nvPr/>
        </p:nvSpPr>
        <p:spPr>
          <a:xfrm>
            <a:off x="6078666" y="1407171"/>
            <a:ext cx="2515301" cy="109441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/>
                </a:solidFill>
              </a:rPr>
              <a:t>Percentages</a:t>
            </a:r>
            <a:endParaRPr lang="en-US" sz="160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8B8909E-57A7-429A-9BBB-5E212D8079C4}"/>
              </a:ext>
            </a:extLst>
          </p:cNvPr>
          <p:cNvSpPr/>
          <p:nvPr/>
        </p:nvSpPr>
        <p:spPr>
          <a:xfrm>
            <a:off x="8707596" y="1378104"/>
            <a:ext cx="1519046" cy="109441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chemeClr val="tx1"/>
                </a:solidFill>
              </a:rPr>
              <a:t>Multiply and Divide Fractions</a:t>
            </a:r>
            <a:endParaRPr lang="en-US" sz="1400">
              <a:solidFill>
                <a:schemeClr val="tx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D2C9938-51BF-490A-A473-5FA21F5FD183}"/>
              </a:ext>
            </a:extLst>
          </p:cNvPr>
          <p:cNvSpPr/>
          <p:nvPr/>
        </p:nvSpPr>
        <p:spPr>
          <a:xfrm>
            <a:off x="616086" y="3462667"/>
            <a:ext cx="2660672" cy="114699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chemeClr val="tx1"/>
                </a:solidFill>
              </a:rPr>
              <a:t>Ratio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6F0F324-8C45-4D75-9A1B-34C0402E1C9E}"/>
              </a:ext>
            </a:extLst>
          </p:cNvPr>
          <p:cNvSpPr/>
          <p:nvPr/>
        </p:nvSpPr>
        <p:spPr>
          <a:xfrm>
            <a:off x="3276758" y="3473778"/>
            <a:ext cx="2715452" cy="113007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chemeClr val="tx1"/>
                </a:solidFill>
              </a:rPr>
              <a:t>Proportion and Scale</a:t>
            </a:r>
            <a:endParaRPr lang="en-US" sz="1400">
              <a:solidFill>
                <a:schemeClr val="tx1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FCEBD5B-E854-4EDE-9F4C-1013C4C6E50D}"/>
              </a:ext>
            </a:extLst>
          </p:cNvPr>
          <p:cNvSpPr/>
          <p:nvPr/>
        </p:nvSpPr>
        <p:spPr>
          <a:xfrm>
            <a:off x="9385773" y="3438282"/>
            <a:ext cx="865556" cy="112455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chemeClr val="tx1"/>
                </a:solidFill>
              </a:rPr>
              <a:t>Symmetry and Reflection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3733258-F995-4E4C-B900-29291ADA9D1D}"/>
              </a:ext>
            </a:extLst>
          </p:cNvPr>
          <p:cNvSpPr/>
          <p:nvPr/>
        </p:nvSpPr>
        <p:spPr>
          <a:xfrm>
            <a:off x="7843024" y="3447818"/>
            <a:ext cx="1592753" cy="112455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/>
                </a:solidFill>
              </a:rPr>
              <a:t>Circles</a:t>
            </a:r>
            <a:endParaRPr lang="en-US" sz="1600">
              <a:solidFill>
                <a:schemeClr val="tx1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7E0CE8D-2EF3-4F08-92E0-62ABEBE12AD3}"/>
              </a:ext>
            </a:extLst>
          </p:cNvPr>
          <p:cNvSpPr/>
          <p:nvPr/>
        </p:nvSpPr>
        <p:spPr>
          <a:xfrm>
            <a:off x="6015355" y="3465786"/>
            <a:ext cx="1827669" cy="112455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chemeClr val="tx1"/>
                </a:solidFill>
              </a:rPr>
              <a:t>Angles in Parallel lines and Polygons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9264B04-F50A-4C22-8A3B-B2F295777F9B}"/>
              </a:ext>
            </a:extLst>
          </p:cNvPr>
          <p:cNvSpPr/>
          <p:nvPr/>
        </p:nvSpPr>
        <p:spPr>
          <a:xfrm>
            <a:off x="606294" y="5508567"/>
            <a:ext cx="1751226" cy="9516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chemeClr val="tx1"/>
                </a:solidFill>
              </a:rPr>
              <a:t>Algebraic Manipulation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3CC80EF-09D6-4E6D-9317-DB1F054019FA}"/>
              </a:ext>
            </a:extLst>
          </p:cNvPr>
          <p:cNvSpPr/>
          <p:nvPr/>
        </p:nvSpPr>
        <p:spPr>
          <a:xfrm>
            <a:off x="2368964" y="5538743"/>
            <a:ext cx="2161249" cy="93424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chemeClr val="tx1"/>
                </a:solidFill>
              </a:rPr>
              <a:t>Equations and Inequalities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1403477-8CF0-4A66-AF90-FB51AB118073}"/>
              </a:ext>
            </a:extLst>
          </p:cNvPr>
          <p:cNvSpPr/>
          <p:nvPr/>
        </p:nvSpPr>
        <p:spPr>
          <a:xfrm>
            <a:off x="4427621" y="5532204"/>
            <a:ext cx="1100818" cy="91906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chemeClr val="tx1"/>
                </a:solidFill>
              </a:rPr>
              <a:t>Coordinates and Graphs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2ABB40E-AAF4-4952-993C-38FCB8D3A6BD}"/>
              </a:ext>
            </a:extLst>
          </p:cNvPr>
          <p:cNvSpPr/>
          <p:nvPr/>
        </p:nvSpPr>
        <p:spPr>
          <a:xfrm>
            <a:off x="7861122" y="5545412"/>
            <a:ext cx="1265323" cy="8908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chemeClr val="tx1"/>
                </a:solidFill>
              </a:rPr>
              <a:t>Graphs and Charts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8B62FB5A-B473-47EF-A5AE-17C716ACED69}"/>
              </a:ext>
            </a:extLst>
          </p:cNvPr>
          <p:cNvSpPr/>
          <p:nvPr/>
        </p:nvSpPr>
        <p:spPr>
          <a:xfrm>
            <a:off x="596501" y="2603452"/>
            <a:ext cx="4931938" cy="80862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sz="1600">
              <a:solidFill>
                <a:schemeClr val="tx1"/>
              </a:solidFill>
            </a:endParaRPr>
          </a:p>
          <a:p>
            <a:pPr algn="ctr"/>
            <a:r>
              <a:rPr lang="en-US" sz="1600">
                <a:solidFill>
                  <a:schemeClr val="tx1"/>
                </a:solidFill>
              </a:rPr>
              <a:t>Unit 2b: Proportional Reasoning</a:t>
            </a:r>
            <a:endParaRPr lang="en-US" sz="1600">
              <a:solidFill>
                <a:schemeClr val="tx1"/>
              </a:solidFill>
              <a:ea typeface="Calibri"/>
              <a:cs typeface="Calibri"/>
            </a:endParaRPr>
          </a:p>
          <a:p>
            <a:pPr algn="ctr"/>
            <a:r>
              <a:rPr lang="en-US" sz="1600">
                <a:solidFill>
                  <a:schemeClr val="tx1"/>
                </a:solidFill>
              </a:rPr>
              <a:t>Ratio, Proportion and rates of change</a:t>
            </a:r>
            <a:endParaRPr lang="en-US" sz="1600">
              <a:solidFill>
                <a:schemeClr val="tx1"/>
              </a:solidFill>
              <a:ea typeface="Calibri"/>
              <a:cs typeface="Calibri"/>
            </a:endParaRPr>
          </a:p>
          <a:p>
            <a:pPr algn="ctr"/>
            <a:endParaRPr lang="en-US" sz="1600" b="1">
              <a:solidFill>
                <a:schemeClr val="tx1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924EF39-3CA6-45CD-8DB0-C1D5FFC6D4BB}"/>
              </a:ext>
            </a:extLst>
          </p:cNvPr>
          <p:cNvSpPr/>
          <p:nvPr/>
        </p:nvSpPr>
        <p:spPr>
          <a:xfrm>
            <a:off x="5528438" y="2596048"/>
            <a:ext cx="4723233" cy="80862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>
                <a:solidFill>
                  <a:schemeClr val="tx1"/>
                </a:solidFill>
              </a:rPr>
              <a:t>Unit 4 : </a:t>
            </a:r>
            <a:r>
              <a:rPr lang="en-US" sz="1600">
                <a:solidFill>
                  <a:schemeClr val="tx1"/>
                </a:solidFill>
              </a:rPr>
              <a:t>Geometry and Measures</a:t>
            </a:r>
          </a:p>
          <a:p>
            <a:pPr algn="ctr"/>
            <a:r>
              <a:rPr lang="en-US" sz="1600">
                <a:solidFill>
                  <a:schemeClr val="tx1"/>
                </a:solidFill>
              </a:rPr>
              <a:t> Access Test 3A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CD83589-D8CE-4FCD-91E4-C4B4F4812086}"/>
              </a:ext>
            </a:extLst>
          </p:cNvPr>
          <p:cNvSpPr/>
          <p:nvPr/>
        </p:nvSpPr>
        <p:spPr>
          <a:xfrm>
            <a:off x="9137889" y="5532204"/>
            <a:ext cx="1091797" cy="92805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chemeClr val="tx1"/>
                </a:solidFill>
              </a:rPr>
              <a:t>Interpret and Represent Data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D57957F0-E3D7-484D-9325-D3E9F84F9AF8}"/>
              </a:ext>
            </a:extLst>
          </p:cNvPr>
          <p:cNvSpPr/>
          <p:nvPr/>
        </p:nvSpPr>
        <p:spPr>
          <a:xfrm>
            <a:off x="608314" y="4691962"/>
            <a:ext cx="5461828" cy="8155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chemeClr val="tx1"/>
                </a:solidFill>
              </a:rPr>
              <a:t>Unit 3: Algebra</a:t>
            </a:r>
          </a:p>
          <a:p>
            <a:pPr algn="ctr"/>
            <a:endParaRPr lang="en-US" sz="1600" b="1">
              <a:solidFill>
                <a:schemeClr val="tx1"/>
              </a:solidFill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E6F05F0A-AA6A-4368-BE29-A4BEE29515FE}"/>
              </a:ext>
            </a:extLst>
          </p:cNvPr>
          <p:cNvSpPr/>
          <p:nvPr/>
        </p:nvSpPr>
        <p:spPr>
          <a:xfrm>
            <a:off x="6122582" y="4698736"/>
            <a:ext cx="4137499" cy="8155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chemeClr val="tx1"/>
                </a:solidFill>
              </a:rPr>
              <a:t>Unit 5: Statistics and probability</a:t>
            </a:r>
          </a:p>
          <a:p>
            <a:pPr algn="ctr"/>
            <a:r>
              <a:rPr lang="en-US" sz="1600">
                <a:solidFill>
                  <a:schemeClr val="tx1"/>
                </a:solidFill>
              </a:rPr>
              <a:t>Access Test 3B</a:t>
            </a:r>
          </a:p>
          <a:p>
            <a:pPr algn="ctr"/>
            <a:endParaRPr lang="en-US" sz="1600" b="1">
              <a:solidFill>
                <a:schemeClr val="tx1"/>
              </a:solidFill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158D930-20AD-4E36-B447-191967CC0F6F}"/>
              </a:ext>
            </a:extLst>
          </p:cNvPr>
          <p:cNvSpPr/>
          <p:nvPr/>
        </p:nvSpPr>
        <p:spPr>
          <a:xfrm>
            <a:off x="6350892" y="5560460"/>
            <a:ext cx="1492131" cy="8908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chemeClr val="tx1"/>
                </a:solidFill>
              </a:rPr>
              <a:t>Tables and Probability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01DD03F-E59F-4025-9794-D1669F6EF59F}"/>
              </a:ext>
            </a:extLst>
          </p:cNvPr>
          <p:cNvSpPr/>
          <p:nvPr/>
        </p:nvSpPr>
        <p:spPr>
          <a:xfrm>
            <a:off x="5390147" y="5514236"/>
            <a:ext cx="960745" cy="9516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>
                <a:solidFill>
                  <a:schemeClr val="tx1"/>
                </a:solidFill>
              </a:rPr>
              <a:t>Sequences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859C3E5-F7B5-4744-8C2A-993019AE75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21" y="477493"/>
            <a:ext cx="505220" cy="6151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4534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f7d3e27-add0-469b-85a5-9f205afa66e3">
      <Terms xmlns="http://schemas.microsoft.com/office/infopath/2007/PartnerControls"/>
    </lcf76f155ced4ddcb4097134ff3c332f>
    <TaxCatchAll xmlns="c9012e47-2809-4914-9e40-2db77477a998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BE39AF6AE87E4F9C88EDADC00CC48F" ma:contentTypeVersion="13" ma:contentTypeDescription="Create a new document." ma:contentTypeScope="" ma:versionID="bc0a7f82602fe7eb9a8e94decb670d17">
  <xsd:schema xmlns:xsd="http://www.w3.org/2001/XMLSchema" xmlns:xs="http://www.w3.org/2001/XMLSchema" xmlns:p="http://schemas.microsoft.com/office/2006/metadata/properties" xmlns:ns2="3f7d3e27-add0-469b-85a5-9f205afa66e3" xmlns:ns3="c9012e47-2809-4914-9e40-2db77477a998" targetNamespace="http://schemas.microsoft.com/office/2006/metadata/properties" ma:root="true" ma:fieldsID="833e85e1507b318e434b1d2c98c04e3c" ns2:_="" ns3:_="">
    <xsd:import namespace="3f7d3e27-add0-469b-85a5-9f205afa66e3"/>
    <xsd:import namespace="c9012e47-2809-4914-9e40-2db77477a99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f7d3e27-add0-469b-85a5-9f205afa66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2598faa6-3cf6-44d2-beb0-92a981d4d68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9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9012e47-2809-4914-9e40-2db77477a998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b28b1306-dbf1-4b81-a4d4-9d60c07a68ff}" ma:internalName="TaxCatchAll" ma:showField="CatchAllData" ma:web="c9012e47-2809-4914-9e40-2db77477a99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2482606-9F23-4F06-BC5B-5478B5628BB5}">
  <ds:schemaRefs>
    <ds:schemaRef ds:uri="http://schemas.microsoft.com/office/2006/metadata/properties"/>
    <ds:schemaRef ds:uri="http://purl.org/dc/dcmitype/"/>
    <ds:schemaRef ds:uri="http://purl.org/dc/terms/"/>
    <ds:schemaRef ds:uri="http://www.w3.org/XML/1998/namespace"/>
    <ds:schemaRef ds:uri="3f7d3e27-add0-469b-85a5-9f205afa66e3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c9012e47-2809-4914-9e40-2db77477a998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9FEC5627-6963-42ED-8B7F-AC13ABBF0C66}">
  <ds:schemaRefs>
    <ds:schemaRef ds:uri="3f7d3e27-add0-469b-85a5-9f205afa66e3"/>
    <ds:schemaRef ds:uri="c9012e47-2809-4914-9e40-2db77477a99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0E20C735-FB80-4DF6-8164-36503C56631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319</Words>
  <Application>Microsoft Office PowerPoint</Application>
  <PresentationFormat>Widescreen</PresentationFormat>
  <Paragraphs>71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Authorised User</dc:creator>
  <cp:lastModifiedBy>Luc Mitchem</cp:lastModifiedBy>
  <cp:revision>2</cp:revision>
  <cp:lastPrinted>2026-06-16T13:43:06Z</cp:lastPrinted>
  <dcterms:created xsi:type="dcterms:W3CDTF">2024-12-05T16:40:20Z</dcterms:created>
  <dcterms:modified xsi:type="dcterms:W3CDTF">2026-06-16T13:45:34Z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0x0101004CBE39AF6AE87E4F9C88EDADC00CC48F</vt:lpwstr>
  </property>
  <property fmtid="{D5CDD505-2E9C-101B-9397-08002B2CF9AE}" pid="3" name="MediaServiceImageTags">
    <vt:lpwstr/>
  </property>
</Properties>
</file>